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5" r:id="rId2"/>
  </p:sldMasterIdLst>
  <p:notesMasterIdLst>
    <p:notesMasterId r:id="rId40"/>
  </p:notesMasterIdLst>
  <p:handoutMasterIdLst>
    <p:handoutMasterId r:id="rId41"/>
  </p:handoutMasterIdLst>
  <p:sldIdLst>
    <p:sldId id="256" r:id="rId3"/>
    <p:sldId id="322" r:id="rId4"/>
    <p:sldId id="382" r:id="rId5"/>
    <p:sldId id="331" r:id="rId6"/>
    <p:sldId id="352" r:id="rId7"/>
    <p:sldId id="366" r:id="rId8"/>
    <p:sldId id="328" r:id="rId9"/>
    <p:sldId id="345" r:id="rId10"/>
    <p:sldId id="359" r:id="rId11"/>
    <p:sldId id="372" r:id="rId12"/>
    <p:sldId id="347" r:id="rId13"/>
    <p:sldId id="355" r:id="rId14"/>
    <p:sldId id="354" r:id="rId15"/>
    <p:sldId id="369" r:id="rId16"/>
    <p:sldId id="370" r:id="rId17"/>
    <p:sldId id="356" r:id="rId18"/>
    <p:sldId id="371" r:id="rId19"/>
    <p:sldId id="357" r:id="rId20"/>
    <p:sldId id="383" r:id="rId21"/>
    <p:sldId id="326" r:id="rId22"/>
    <p:sldId id="365" r:id="rId23"/>
    <p:sldId id="368" r:id="rId24"/>
    <p:sldId id="364" r:id="rId25"/>
    <p:sldId id="367" r:id="rId26"/>
    <p:sldId id="363" r:id="rId27"/>
    <p:sldId id="374" r:id="rId28"/>
    <p:sldId id="380" r:id="rId29"/>
    <p:sldId id="381" r:id="rId30"/>
    <p:sldId id="377" r:id="rId31"/>
    <p:sldId id="378" r:id="rId32"/>
    <p:sldId id="379" r:id="rId33"/>
    <p:sldId id="362" r:id="rId34"/>
    <p:sldId id="361" r:id="rId35"/>
    <p:sldId id="360" r:id="rId36"/>
    <p:sldId id="260" r:id="rId37"/>
    <p:sldId id="332" r:id="rId38"/>
    <p:sldId id="317" r:id="rId39"/>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43"/>
  </p:normalViewPr>
  <p:slideViewPr>
    <p:cSldViewPr>
      <p:cViewPr varScale="1">
        <p:scale>
          <a:sx n="120" d="100"/>
          <a:sy n="120" d="100"/>
        </p:scale>
        <p:origin x="12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61119C-A43A-2E45-9E75-0F07223AF9B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38A8749-7DDC-B940-8365-7B541C80D64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D1E50C1-5DC3-8D48-9768-EFCF91CD1433}" type="datetimeFigureOut">
              <a:rPr lang="en-US" altLang="en-US"/>
              <a:pPr/>
              <a:t>6/29/20</a:t>
            </a:fld>
            <a:endParaRPr lang="en-US" altLang="en-US"/>
          </a:p>
        </p:txBody>
      </p:sp>
      <p:sp>
        <p:nvSpPr>
          <p:cNvPr id="4" name="Footer Placeholder 3">
            <a:extLst>
              <a:ext uri="{FF2B5EF4-FFF2-40B4-BE49-F238E27FC236}">
                <a16:creationId xmlns:a16="http://schemas.microsoft.com/office/drawing/2014/main" id="{59271811-8447-DD45-9FA9-C5273302275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0CC9373B-6073-DF43-AF47-FAF885B0643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6A07D2F-B243-C649-BD70-FFA99AE9019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DFE12F-A09E-3043-825A-4773B7EC446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3315" name="Rectangle 3">
            <a:extLst>
              <a:ext uri="{FF2B5EF4-FFF2-40B4-BE49-F238E27FC236}">
                <a16:creationId xmlns:a16="http://schemas.microsoft.com/office/drawing/2014/main" id="{65BD7AD3-60B4-2A44-A315-BE327F27EBFB}"/>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8B7677AF-E150-1941-9A76-53AA1AB8CE3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3317" name="Rectangle 5">
            <a:extLst>
              <a:ext uri="{FF2B5EF4-FFF2-40B4-BE49-F238E27FC236}">
                <a16:creationId xmlns:a16="http://schemas.microsoft.com/office/drawing/2014/main" id="{7A7048D2-57B4-394A-8D4E-31C0AE94C372}"/>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8E61E24A-E7EE-D44A-820F-11400B60E4FD}"/>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3319" name="Rectangle 7">
            <a:extLst>
              <a:ext uri="{FF2B5EF4-FFF2-40B4-BE49-F238E27FC236}">
                <a16:creationId xmlns:a16="http://schemas.microsoft.com/office/drawing/2014/main" id="{9B85AB6D-B3B5-C64B-B398-B0205369B0C2}"/>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33B4610-DCC1-FF4F-8DE4-8BC521704BA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log.penningtonpublishing.com/grammar_mechanics/why-daily-oral-language-d-o-l-doesnt-wor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iteracycookbook.com/page.php?id=4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iteracycookbook.com/page.php?id=15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literacycookbook.com/page.php?id=16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literacycookbook.com/page.php?id=16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96AD6DA7-0CD2-C643-A027-B340E307CB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3C6CE4-BFC2-CF44-9917-368DADC0F65E}" type="slidenum">
              <a:rPr lang="en-US" altLang="en-US" sz="1200"/>
              <a:pPr/>
              <a:t>1</a:t>
            </a:fld>
            <a:endParaRPr lang="en-US" altLang="en-US" sz="1200"/>
          </a:p>
        </p:txBody>
      </p:sp>
      <p:sp>
        <p:nvSpPr>
          <p:cNvPr id="133122" name="Rectangle 2">
            <a:extLst>
              <a:ext uri="{FF2B5EF4-FFF2-40B4-BE49-F238E27FC236}">
                <a16:creationId xmlns:a16="http://schemas.microsoft.com/office/drawing/2014/main" id="{E95D235B-8608-CD46-837F-BA15AE8AE96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a:extLst>
              <a:ext uri="{FF2B5EF4-FFF2-40B4-BE49-F238E27FC236}">
                <a16:creationId xmlns:a16="http://schemas.microsoft.com/office/drawing/2014/main" id="{FEEF7DDB-B8CE-8B44-B749-8A7E9C702A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37BDF746-8178-5B4C-A00E-80EB8C3E84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758B4E-C654-174C-8FE6-489929B0DC81}" type="slidenum">
              <a:rPr lang="en-US" altLang="en-US" sz="1200"/>
              <a:pPr/>
              <a:t>10</a:t>
            </a:fld>
            <a:endParaRPr lang="en-US" altLang="en-US" sz="1200"/>
          </a:p>
        </p:txBody>
      </p:sp>
      <p:sp>
        <p:nvSpPr>
          <p:cNvPr id="144386" name="Rectangle 2">
            <a:extLst>
              <a:ext uri="{FF2B5EF4-FFF2-40B4-BE49-F238E27FC236}">
                <a16:creationId xmlns:a16="http://schemas.microsoft.com/office/drawing/2014/main" id="{D27F3C77-7B3C-4646-A62F-0BE9DDF4D34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107" name="Rectangle 3">
            <a:extLst>
              <a:ext uri="{FF2B5EF4-FFF2-40B4-BE49-F238E27FC236}">
                <a16:creationId xmlns:a16="http://schemas.microsoft.com/office/drawing/2014/main" id="{21CB71EA-2047-D746-BB40-B7887C4D35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b="1" dirty="0">
                <a:latin typeface="Times New Roman" panose="02020603050405020304" pitchFamily="18" charset="0"/>
                <a:ea typeface="ＭＳ Ｐゴシック" panose="020B0600070205080204" pitchFamily="34" charset="-128"/>
              </a:rPr>
              <a:t>We collect and analyze data.  Then we plan.  Then we implement the plan, and students have opportunities to revise and improve their writing.</a:t>
            </a: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4F375A39-4D0C-444B-83B7-E0F88A0F47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D89DF5-0791-F64D-8810-6DF060FB32D0}" type="slidenum">
              <a:rPr lang="en-US" altLang="en-US" sz="1200"/>
              <a:pPr/>
              <a:t>11</a:t>
            </a:fld>
            <a:endParaRPr lang="en-US" altLang="en-US" sz="1200"/>
          </a:p>
        </p:txBody>
      </p:sp>
      <p:sp>
        <p:nvSpPr>
          <p:cNvPr id="33794" name="Rectangle 2">
            <a:extLst>
              <a:ext uri="{FF2B5EF4-FFF2-40B4-BE49-F238E27FC236}">
                <a16:creationId xmlns:a16="http://schemas.microsoft.com/office/drawing/2014/main" id="{17370484-8CA0-CE43-986D-10B536CC4108}"/>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9155" name="Rectangle 3">
            <a:extLst>
              <a:ext uri="{FF2B5EF4-FFF2-40B4-BE49-F238E27FC236}">
                <a16:creationId xmlns:a16="http://schemas.microsoft.com/office/drawing/2014/main" id="{500911F5-1BC4-A345-9B68-D0F249F19D1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anose="020B0604020202020204" pitchFamily="34" charset="0"/>
                <a:ea typeface="ＭＳ Ｐゴシック" panose="020B0600070205080204" pitchFamily="34" charset="-128"/>
              </a:rPr>
              <a:t>Before you start doing useful things, you have to stop doing things that don’t 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2809E8E5-7F9B-1C4E-AB1D-D4A6F642D1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6652E6-DD28-8B43-A2D4-6E23302C23D5}" type="slidenum">
              <a:rPr lang="en-US" altLang="en-US" sz="1200"/>
              <a:pPr/>
              <a:t>12</a:t>
            </a:fld>
            <a:endParaRPr lang="en-US" altLang="en-US" sz="1200"/>
          </a:p>
        </p:txBody>
      </p:sp>
      <p:sp>
        <p:nvSpPr>
          <p:cNvPr id="33794" name="Rectangle 2">
            <a:extLst>
              <a:ext uri="{FF2B5EF4-FFF2-40B4-BE49-F238E27FC236}">
                <a16:creationId xmlns:a16="http://schemas.microsoft.com/office/drawing/2014/main" id="{D0CA8BDB-8A18-2C46-90CC-05CEB59B2505}"/>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1203" name="Rectangle 3">
            <a:extLst>
              <a:ext uri="{FF2B5EF4-FFF2-40B4-BE49-F238E27FC236}">
                <a16:creationId xmlns:a16="http://schemas.microsoft.com/office/drawing/2014/main" id="{7F385545-6745-CC4A-8258-E1171209504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anose="020B0604020202020204" pitchFamily="34" charset="0"/>
                <a:ea typeface="ＭＳ Ｐゴシック" panose="020B0600070205080204" pitchFamily="34" charset="-128"/>
              </a:rPr>
              <a:t>WHILE IT MIGHT SEEM EFFICIENT, it takes away the mystery, and the information goes in one ear and out the other.  IT WON’T STICK BECAUSE IT’S NOT STICKY.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1128F9D-7734-434F-B559-6EF8A7D6E7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0BC930-966F-074A-9DEA-AD3CF94E5662}" type="slidenum">
              <a:rPr lang="en-US" altLang="en-US" sz="1200"/>
              <a:pPr/>
              <a:t>13</a:t>
            </a:fld>
            <a:endParaRPr lang="en-US" altLang="en-US" sz="1200"/>
          </a:p>
        </p:txBody>
      </p:sp>
      <p:sp>
        <p:nvSpPr>
          <p:cNvPr id="33794" name="Rectangle 2">
            <a:extLst>
              <a:ext uri="{FF2B5EF4-FFF2-40B4-BE49-F238E27FC236}">
                <a16:creationId xmlns:a16="http://schemas.microsoft.com/office/drawing/2014/main" id="{DDD40214-72C6-F14F-9CB4-E3FC83332B54}"/>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3251" name="Rectangle 3">
            <a:extLst>
              <a:ext uri="{FF2B5EF4-FFF2-40B4-BE49-F238E27FC236}">
                <a16:creationId xmlns:a16="http://schemas.microsoft.com/office/drawing/2014/main" id="{FE2E4A2C-BB6B-0747-9807-17603A87AD5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anose="020B0604020202020204" pitchFamily="34" charset="0"/>
                <a:ea typeface="ＭＳ Ｐゴシック" panose="020B0600070205080204" pitchFamily="34" charset="-128"/>
              </a:rPr>
              <a:t>Not an issue at GOLCS, but in case anyone thinks it’s a good idea, I’m leaving this slide in.  Mark Pennington wrote a compelling blog post on 16 reasons why DOL does not work here: </a:t>
            </a:r>
            <a:r>
              <a:rPr lang="en-US" dirty="0">
                <a:hlinkClick r:id="rId3"/>
              </a:rPr>
              <a:t>https://blog.penningtonpublishing.com/grammar_mechanics/why-daily-oral-language-d-o-l-doesnt-work/</a:t>
            </a: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1694895D-FFF3-2047-B1F5-BACC914216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D472A6-5884-F442-8AC6-732ECD73EB2F}" type="slidenum">
              <a:rPr lang="en-US" altLang="en-US" sz="1200"/>
              <a:pPr/>
              <a:t>14</a:t>
            </a:fld>
            <a:endParaRPr lang="en-US" altLang="en-US" sz="1200"/>
          </a:p>
        </p:txBody>
      </p:sp>
      <p:sp>
        <p:nvSpPr>
          <p:cNvPr id="33794" name="Rectangle 2">
            <a:extLst>
              <a:ext uri="{FF2B5EF4-FFF2-40B4-BE49-F238E27FC236}">
                <a16:creationId xmlns:a16="http://schemas.microsoft.com/office/drawing/2014/main" id="{23EC161B-40B1-7C4B-9EC7-A8CF1831044A}"/>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5299" name="Rectangle 3">
            <a:extLst>
              <a:ext uri="{FF2B5EF4-FFF2-40B4-BE49-F238E27FC236}">
                <a16:creationId xmlns:a16="http://schemas.microsoft.com/office/drawing/2014/main" id="{C3C46EC9-E18E-7244-8231-F77485FC491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Multiple RANDOM errors and The Because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2F84C38-6CCA-354D-916D-A2BCF28CFE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C32950-1181-9347-A088-AE52FC43E508}" type="slidenum">
              <a:rPr lang="en-US" altLang="en-US" sz="1200"/>
              <a:pPr/>
              <a:t>15</a:t>
            </a:fld>
            <a:endParaRPr lang="en-US" altLang="en-US" sz="1200"/>
          </a:p>
        </p:txBody>
      </p:sp>
      <p:sp>
        <p:nvSpPr>
          <p:cNvPr id="33794" name="Rectangle 2">
            <a:extLst>
              <a:ext uri="{FF2B5EF4-FFF2-40B4-BE49-F238E27FC236}">
                <a16:creationId xmlns:a16="http://schemas.microsoft.com/office/drawing/2014/main" id="{58DFA19B-7C1D-3E4E-BE16-A669211DA444}"/>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7347" name="Rectangle 3">
            <a:extLst>
              <a:ext uri="{FF2B5EF4-FFF2-40B4-BE49-F238E27FC236}">
                <a16:creationId xmlns:a16="http://schemas.microsoft.com/office/drawing/2014/main" id="{D68DECCE-DD25-A44A-891A-DED993D5383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anose="020B0604020202020204" pitchFamily="34" charset="0"/>
                <a:ea typeface="ＭＳ Ｐゴシック" panose="020B0600070205080204" pitchFamily="34" charset="-128"/>
              </a:rPr>
              <a:t>There’s a TARGETED problem; students have to identify the problem and explain it.  That can then lead to a strategic discussion about a PARTICULAR grammar point—in this case, how to fix MISPLACED MODIFIERS.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8D5506AE-80E2-E847-B363-2C839709EF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2F7449-AA98-9540-A6B2-2C1C19003380}" type="slidenum">
              <a:rPr lang="en-US" altLang="en-US" sz="1200"/>
              <a:pPr/>
              <a:t>16</a:t>
            </a:fld>
            <a:endParaRPr lang="en-US" altLang="en-US" sz="1200"/>
          </a:p>
        </p:txBody>
      </p:sp>
      <p:sp>
        <p:nvSpPr>
          <p:cNvPr id="33794" name="Rectangle 2">
            <a:extLst>
              <a:ext uri="{FF2B5EF4-FFF2-40B4-BE49-F238E27FC236}">
                <a16:creationId xmlns:a16="http://schemas.microsoft.com/office/drawing/2014/main" id="{160E6A37-F62C-D04D-80A8-0CF76A05A2C9}"/>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9395" name="Rectangle 3">
            <a:extLst>
              <a:ext uri="{FF2B5EF4-FFF2-40B4-BE49-F238E27FC236}">
                <a16:creationId xmlns:a16="http://schemas.microsoft.com/office/drawing/2014/main" id="{7CBE9D14-AA6D-094A-9000-D9D422C60F1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anose="020B0604020202020204" pitchFamily="34" charset="0"/>
                <a:ea typeface="ＭＳ Ｐゴシック" panose="020B0600070205080204" pitchFamily="34" charset="-128"/>
              </a:rPr>
              <a:t>Again, IT MIGHT SEEM EFFICIENT, BUT IT’S NOT STICKY.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146B876F-9969-E743-8CE3-7266E9636A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DDDF54-BB4F-B341-AC9A-8AD9367548F9}" type="slidenum">
              <a:rPr lang="en-US" altLang="en-US" sz="1200"/>
              <a:pPr/>
              <a:t>17</a:t>
            </a:fld>
            <a:endParaRPr lang="en-US" altLang="en-US" sz="1200"/>
          </a:p>
        </p:txBody>
      </p:sp>
      <p:sp>
        <p:nvSpPr>
          <p:cNvPr id="33794" name="Rectangle 2">
            <a:extLst>
              <a:ext uri="{FF2B5EF4-FFF2-40B4-BE49-F238E27FC236}">
                <a16:creationId xmlns:a16="http://schemas.microsoft.com/office/drawing/2014/main" id="{784C86C0-19AF-F546-AAE7-B6998DB36F3B}"/>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1443" name="Rectangle 3">
            <a:extLst>
              <a:ext uri="{FF2B5EF4-FFF2-40B4-BE49-F238E27FC236}">
                <a16:creationId xmlns:a16="http://schemas.microsoft.com/office/drawing/2014/main" id="{35B51B6D-4354-ED4A-B39D-C4EF59C15C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Drilling IDENTIFIES but DOES NOT APPLY grammatical forms so there is NO TRANSFERENCE to actual student writing.  In other words, it is GRAMMAR IN ISOLATION, which research shows does not work.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C7043570-B059-F144-9C3D-E7A7A4E939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F652C3-D4F9-584E-B89A-C4072AACD13E}" type="slidenum">
              <a:rPr lang="en-US" altLang="en-US" sz="1200"/>
              <a:pPr/>
              <a:t>18</a:t>
            </a:fld>
            <a:endParaRPr lang="en-US" altLang="en-US" sz="1200"/>
          </a:p>
        </p:txBody>
      </p:sp>
      <p:sp>
        <p:nvSpPr>
          <p:cNvPr id="33794" name="Rectangle 2">
            <a:extLst>
              <a:ext uri="{FF2B5EF4-FFF2-40B4-BE49-F238E27FC236}">
                <a16:creationId xmlns:a16="http://schemas.microsoft.com/office/drawing/2014/main" id="{D6251DF0-6C85-554F-8F3F-1345134AEE23}"/>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3491" name="Rectangle 3">
            <a:extLst>
              <a:ext uri="{FF2B5EF4-FFF2-40B4-BE49-F238E27FC236}">
                <a16:creationId xmlns:a16="http://schemas.microsoft.com/office/drawing/2014/main" id="{14749606-2152-804D-B1E0-A93BEAA6237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Arial" panose="020B0604020202020204" pitchFamily="34" charset="0"/>
                <a:ea typeface="ＭＳ Ｐゴシック" panose="020B0600070205080204" pitchFamily="34" charset="-128"/>
              </a:rPr>
              <a:t>Here’s the GOOD NEWS!  You can have hours of your life back!!!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C7043570-B059-F144-9C3D-E7A7A4E939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F652C3-D4F9-584E-B89A-C4072AACD13E}" type="slidenum">
              <a:rPr lang="en-US" altLang="en-US" sz="1200"/>
              <a:pPr/>
              <a:t>19</a:t>
            </a:fld>
            <a:endParaRPr lang="en-US" altLang="en-US" sz="1200"/>
          </a:p>
        </p:txBody>
      </p:sp>
      <p:sp>
        <p:nvSpPr>
          <p:cNvPr id="33794" name="Rectangle 2">
            <a:extLst>
              <a:ext uri="{FF2B5EF4-FFF2-40B4-BE49-F238E27FC236}">
                <a16:creationId xmlns:a16="http://schemas.microsoft.com/office/drawing/2014/main" id="{D6251DF0-6C85-554F-8F3F-1345134AEE23}"/>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3491" name="Rectangle 3">
            <a:extLst>
              <a:ext uri="{FF2B5EF4-FFF2-40B4-BE49-F238E27FC236}">
                <a16:creationId xmlns:a16="http://schemas.microsoft.com/office/drawing/2014/main" id="{14749606-2152-804D-B1E0-A93BEAA6237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9614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4B77795D-19CA-924E-A950-97EEA149D1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99A21D-FC69-1C45-B405-858339B6D30B}" type="slidenum">
              <a:rPr lang="en-US" altLang="en-US" sz="1200"/>
              <a:pPr/>
              <a:t>2</a:t>
            </a:fld>
            <a:endParaRPr lang="en-US" altLang="en-US" sz="1200"/>
          </a:p>
        </p:txBody>
      </p:sp>
      <p:sp>
        <p:nvSpPr>
          <p:cNvPr id="144386" name="Rectangle 2">
            <a:extLst>
              <a:ext uri="{FF2B5EF4-FFF2-40B4-BE49-F238E27FC236}">
                <a16:creationId xmlns:a16="http://schemas.microsoft.com/office/drawing/2014/main" id="{18E082F6-C34E-0A42-B661-8D0421066A8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723" name="Rectangle 3">
            <a:extLst>
              <a:ext uri="{FF2B5EF4-FFF2-40B4-BE49-F238E27FC236}">
                <a16:creationId xmlns:a16="http://schemas.microsoft.com/office/drawing/2014/main" id="{71655454-2DBA-7449-9928-DB3E8B9393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b="1">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394077AA-B0B9-C542-A7B9-EFBEE7FB32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E0A615-774A-A24A-9110-5B4C1E306D56}" type="slidenum">
              <a:rPr lang="en-US" altLang="en-US" sz="1200"/>
              <a:pPr/>
              <a:t>20</a:t>
            </a:fld>
            <a:endParaRPr lang="en-US" altLang="en-US" sz="1200"/>
          </a:p>
        </p:txBody>
      </p:sp>
      <p:sp>
        <p:nvSpPr>
          <p:cNvPr id="152578" name="Rectangle 2">
            <a:extLst>
              <a:ext uri="{FF2B5EF4-FFF2-40B4-BE49-F238E27FC236}">
                <a16:creationId xmlns:a16="http://schemas.microsoft.com/office/drawing/2014/main" id="{D9244B2D-34F5-6B42-A833-E4C61D10333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539" name="Rectangle 3">
            <a:extLst>
              <a:ext uri="{FF2B5EF4-FFF2-40B4-BE49-F238E27FC236}">
                <a16:creationId xmlns:a16="http://schemas.microsoft.com/office/drawing/2014/main" id="{6F5ACF65-2A31-594C-ADC6-13D5DA233D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Here’s a way to introduce PRONOUNS.  “What is similar and different between Column A and Column B?  What do you notice?”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FC13EDF9-5F47-0C42-ABD1-E3729297EA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DEDFBF-142B-704A-A310-BAA30B6548DB}" type="slidenum">
              <a:rPr lang="en-US" altLang="en-US" sz="1200"/>
              <a:pPr/>
              <a:t>21</a:t>
            </a:fld>
            <a:endParaRPr lang="en-US" altLang="en-US" sz="1200"/>
          </a:p>
        </p:txBody>
      </p:sp>
      <p:sp>
        <p:nvSpPr>
          <p:cNvPr id="152578" name="Rectangle 2">
            <a:extLst>
              <a:ext uri="{FF2B5EF4-FFF2-40B4-BE49-F238E27FC236}">
                <a16:creationId xmlns:a16="http://schemas.microsoft.com/office/drawing/2014/main" id="{1D3CD609-A766-D24F-9494-8518DDD064D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587" name="Rectangle 3">
            <a:extLst>
              <a:ext uri="{FF2B5EF4-FFF2-40B4-BE49-F238E27FC236}">
                <a16:creationId xmlns:a16="http://schemas.microsoft.com/office/drawing/2014/main" id="{7C1D8480-DD2D-0048-B54E-48508228F3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TLC “RPM Objectives” page: </a:t>
            </a:r>
            <a:r>
              <a:rPr lang="en-US" dirty="0">
                <a:hlinkClick r:id="rId3"/>
              </a:rPr>
              <a:t>https://www.literacycookbook.com/page.php?id=43</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4CE80611-05F8-6C43-8495-330E39E331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FF8D75-8F5D-C041-AEED-7803FFB53F9D}" type="slidenum">
              <a:rPr lang="en-US" altLang="en-US" sz="1200"/>
              <a:pPr/>
              <a:t>22</a:t>
            </a:fld>
            <a:endParaRPr lang="en-US" altLang="en-US" sz="1200"/>
          </a:p>
        </p:txBody>
      </p:sp>
      <p:sp>
        <p:nvSpPr>
          <p:cNvPr id="152578" name="Rectangle 2">
            <a:extLst>
              <a:ext uri="{FF2B5EF4-FFF2-40B4-BE49-F238E27FC236}">
                <a16:creationId xmlns:a16="http://schemas.microsoft.com/office/drawing/2014/main" id="{11CDE78A-D467-D849-A520-4BD54532641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9635" name="Rectangle 3">
            <a:extLst>
              <a:ext uri="{FF2B5EF4-FFF2-40B4-BE49-F238E27FC236}">
                <a16:creationId xmlns:a16="http://schemas.microsoft.com/office/drawing/2014/main" id="{9545E648-4AE3-A04D-AA4E-84302DB242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D3E86672-58D5-4C48-A004-7D923552E4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947223-1BA8-134F-8181-06196AB78992}" type="slidenum">
              <a:rPr lang="en-US" altLang="en-US" sz="1200"/>
              <a:pPr/>
              <a:t>23</a:t>
            </a:fld>
            <a:endParaRPr lang="en-US" altLang="en-US" sz="1200"/>
          </a:p>
        </p:txBody>
      </p:sp>
      <p:sp>
        <p:nvSpPr>
          <p:cNvPr id="152578" name="Rectangle 2">
            <a:extLst>
              <a:ext uri="{FF2B5EF4-FFF2-40B4-BE49-F238E27FC236}">
                <a16:creationId xmlns:a16="http://schemas.microsoft.com/office/drawing/2014/main" id="{1F04A370-CB94-CC4A-AF8A-F48B8941AFD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683" name="Rectangle 3">
            <a:extLst>
              <a:ext uri="{FF2B5EF4-FFF2-40B4-BE49-F238E27FC236}">
                <a16:creationId xmlns:a16="http://schemas.microsoft.com/office/drawing/2014/main" id="{33457F80-442D-2549-B317-79512F7521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The Argument vs. Evidence “desk paragraph” lesson can be found on the TLC “Argument vs. Evidence” page here: </a:t>
            </a:r>
            <a:r>
              <a:rPr lang="en-US" dirty="0">
                <a:hlinkClick r:id="rId3"/>
              </a:rPr>
              <a:t>https://www.literacycookbook.com/page.php?id=159</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AEFBE53D-57C7-D44F-8481-88DCCFA507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2797DB-C192-DA4B-843F-61D1DD0BA091}" type="slidenum">
              <a:rPr lang="en-US" altLang="en-US" sz="1200"/>
              <a:pPr/>
              <a:t>24</a:t>
            </a:fld>
            <a:endParaRPr lang="en-US" altLang="en-US" sz="1200"/>
          </a:p>
        </p:txBody>
      </p:sp>
      <p:sp>
        <p:nvSpPr>
          <p:cNvPr id="220162" name="Rectangle 2">
            <a:extLst>
              <a:ext uri="{FF2B5EF4-FFF2-40B4-BE49-F238E27FC236}">
                <a16:creationId xmlns:a16="http://schemas.microsoft.com/office/drawing/2014/main" id="{E7848987-15A9-6440-947B-604B327E900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731" name="Rectangle 3">
            <a:extLst>
              <a:ext uri="{FF2B5EF4-FFF2-40B4-BE49-F238E27FC236}">
                <a16:creationId xmlns:a16="http://schemas.microsoft.com/office/drawing/2014/main" id="{C93A773F-7E39-DB48-85B8-AE8E028B05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In case you haven’t seen my “Argument vs. Evidence” video module, I will run through that mini-lesson now.  If you’ve already seen this mini-lesson, you can fast-forward to the next principle.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FEB28E4D-28E5-C940-A8AA-C1098E125A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13D1E2-367C-EA43-9CA5-DA4B048B35B8}" type="slidenum">
              <a:rPr lang="en-US" altLang="en-US" sz="1200"/>
              <a:pPr/>
              <a:t>25</a:t>
            </a:fld>
            <a:endParaRPr lang="en-US" altLang="en-US" sz="1200"/>
          </a:p>
        </p:txBody>
      </p:sp>
      <p:sp>
        <p:nvSpPr>
          <p:cNvPr id="152578" name="Rectangle 2">
            <a:extLst>
              <a:ext uri="{FF2B5EF4-FFF2-40B4-BE49-F238E27FC236}">
                <a16:creationId xmlns:a16="http://schemas.microsoft.com/office/drawing/2014/main" id="{93AFAE35-7A57-F441-8DCD-7756268BD06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a:extLst>
              <a:ext uri="{FF2B5EF4-FFF2-40B4-BE49-F238E27FC236}">
                <a16:creationId xmlns:a16="http://schemas.microsoft.com/office/drawing/2014/main" id="{91637ED9-58FA-DC46-98C8-946575D574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98926945-9734-1741-86A2-2BAD445085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E2EA0B-A084-6541-AA7B-300761D5D6F8}" type="slidenum">
              <a:rPr lang="en-US" altLang="en-US" sz="1200"/>
              <a:pPr/>
              <a:t>26</a:t>
            </a:fld>
            <a:endParaRPr lang="en-US" altLang="en-US" sz="1200"/>
          </a:p>
        </p:txBody>
      </p:sp>
      <p:sp>
        <p:nvSpPr>
          <p:cNvPr id="152578" name="Rectangle 2">
            <a:extLst>
              <a:ext uri="{FF2B5EF4-FFF2-40B4-BE49-F238E27FC236}">
                <a16:creationId xmlns:a16="http://schemas.microsoft.com/office/drawing/2014/main" id="{126E1D17-55A0-754D-9BF2-ADED2653353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7827" name="Rectangle 3">
            <a:extLst>
              <a:ext uri="{FF2B5EF4-FFF2-40B4-BE49-F238E27FC236}">
                <a16:creationId xmlns:a16="http://schemas.microsoft.com/office/drawing/2014/main" id="{36BE3870-E15E-F547-A53F-FC3D654390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894E6D5E-DB29-2147-9605-B9F9BB1184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873AA2-BDF9-6B49-BF49-57A6AD6C1BB8}" type="slidenum">
              <a:rPr lang="en-US" altLang="en-US" sz="1200"/>
              <a:pPr/>
              <a:t>27</a:t>
            </a:fld>
            <a:endParaRPr lang="en-US" altLang="en-US" sz="1200"/>
          </a:p>
        </p:txBody>
      </p:sp>
      <p:sp>
        <p:nvSpPr>
          <p:cNvPr id="152578" name="Rectangle 2">
            <a:extLst>
              <a:ext uri="{FF2B5EF4-FFF2-40B4-BE49-F238E27FC236}">
                <a16:creationId xmlns:a16="http://schemas.microsoft.com/office/drawing/2014/main" id="{95EF80B9-1D76-CC4B-8A99-52B8E761993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875" name="Rectangle 3">
            <a:extLst>
              <a:ext uri="{FF2B5EF4-FFF2-40B4-BE49-F238E27FC236}">
                <a16:creationId xmlns:a16="http://schemas.microsoft.com/office/drawing/2014/main" id="{75F0402E-2CF2-3242-AC75-DE340FD697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D333A608-918B-1648-A7E5-C4F3303F11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8F6F70-A2D6-E644-9179-8A93D161ABBC}" type="slidenum">
              <a:rPr lang="en-US" altLang="en-US" sz="1200"/>
              <a:pPr/>
              <a:t>28</a:t>
            </a:fld>
            <a:endParaRPr lang="en-US" altLang="en-US" sz="1200"/>
          </a:p>
        </p:txBody>
      </p:sp>
      <p:sp>
        <p:nvSpPr>
          <p:cNvPr id="152578" name="Rectangle 2">
            <a:extLst>
              <a:ext uri="{FF2B5EF4-FFF2-40B4-BE49-F238E27FC236}">
                <a16:creationId xmlns:a16="http://schemas.microsoft.com/office/drawing/2014/main" id="{D6CBF53F-3CB9-7740-81DF-057EE74FBF3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923" name="Rectangle 3">
            <a:extLst>
              <a:ext uri="{FF2B5EF4-FFF2-40B4-BE49-F238E27FC236}">
                <a16:creationId xmlns:a16="http://schemas.microsoft.com/office/drawing/2014/main" id="{A6B99D39-3B63-CF44-A981-424137277E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98D30855-4661-F74C-B5D3-FC78719F0E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7C1BF7-303F-DA45-8F89-FEFE9E5D330B}" type="slidenum">
              <a:rPr lang="en-US" altLang="en-US" sz="1200"/>
              <a:pPr/>
              <a:t>29</a:t>
            </a:fld>
            <a:endParaRPr lang="en-US" altLang="en-US" sz="1200"/>
          </a:p>
        </p:txBody>
      </p:sp>
      <p:sp>
        <p:nvSpPr>
          <p:cNvPr id="152578" name="Rectangle 2">
            <a:extLst>
              <a:ext uri="{FF2B5EF4-FFF2-40B4-BE49-F238E27FC236}">
                <a16:creationId xmlns:a16="http://schemas.microsoft.com/office/drawing/2014/main" id="{645D1E22-3B50-3848-B0B3-59A7410725A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3971" name="Rectangle 3">
            <a:extLst>
              <a:ext uri="{FF2B5EF4-FFF2-40B4-BE49-F238E27FC236}">
                <a16:creationId xmlns:a16="http://schemas.microsoft.com/office/drawing/2014/main" id="{7E04E530-8148-CD4A-8889-F8B40E2B5B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If you’re able to do this as a workshop with a team, look at student writing samples and practice together.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8F1DDAF9-91AB-FC48-BAE5-311DD9647F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2C1470-0A41-984F-8DA4-A3F2D3CF599E}" type="slidenum">
              <a:rPr lang="en-US" altLang="en-US" sz="1200"/>
              <a:pPr/>
              <a:t>3</a:t>
            </a:fld>
            <a:endParaRPr lang="en-US" altLang="en-US" sz="1200"/>
          </a:p>
        </p:txBody>
      </p:sp>
      <p:sp>
        <p:nvSpPr>
          <p:cNvPr id="144386" name="Rectangle 2">
            <a:extLst>
              <a:ext uri="{FF2B5EF4-FFF2-40B4-BE49-F238E27FC236}">
                <a16:creationId xmlns:a16="http://schemas.microsoft.com/office/drawing/2014/main" id="{153EEF8C-DC0F-E14C-AF47-175F9F6C41A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71" name="Rectangle 3">
            <a:extLst>
              <a:ext uri="{FF2B5EF4-FFF2-40B4-BE49-F238E27FC236}">
                <a16:creationId xmlns:a16="http://schemas.microsoft.com/office/drawing/2014/main" id="{C6068026-2918-8D46-B13B-66472AED40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b="1" dirty="0">
                <a:latin typeface="Times New Roman" panose="02020603050405020304" pitchFamily="18" charset="0"/>
                <a:ea typeface="ＭＳ Ｐゴシック" panose="020B0600070205080204" pitchFamily="34" charset="-128"/>
              </a:rPr>
              <a:t>“If you think about sentences as containers for ideas, for many of our students, it seems like they are trying to carry soup, and all they know is carrots.  Whether you teach English or not, it’s important to emphasize the importance of good sentence writing.  Good writers write one good sentence after another.  In History class, to make effective arguments and support them with relevant evidence and explanation, you need to write clear, coherent sentences.”</a:t>
            </a:r>
            <a:endParaRPr lang="en-US" altLang="ja-JP" b="1" dirty="0">
              <a:latin typeface="Times New Roman" panose="02020603050405020304" pitchFamily="18"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B8DEA33A-9F7F-1C40-A561-E7ED5EFBCD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B98E2C-41A0-4E4D-AF8C-13FB978E2AD0}" type="slidenum">
              <a:rPr lang="en-US" altLang="en-US" sz="1200"/>
              <a:pPr/>
              <a:t>30</a:t>
            </a:fld>
            <a:endParaRPr lang="en-US" altLang="en-US" sz="1200"/>
          </a:p>
        </p:txBody>
      </p:sp>
      <p:sp>
        <p:nvSpPr>
          <p:cNvPr id="152578" name="Rectangle 2">
            <a:extLst>
              <a:ext uri="{FF2B5EF4-FFF2-40B4-BE49-F238E27FC236}">
                <a16:creationId xmlns:a16="http://schemas.microsoft.com/office/drawing/2014/main" id="{1F8A639A-0BE8-E744-B73E-D777DCB0922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019" name="Rectangle 3">
            <a:extLst>
              <a:ext uri="{FF2B5EF4-FFF2-40B4-BE49-F238E27FC236}">
                <a16:creationId xmlns:a16="http://schemas.microsoft.com/office/drawing/2014/main" id="{F78C7AFC-0D4B-9340-B224-3B6FF528C1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9EF9C712-D146-844C-B609-BAAEEBAA39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CE1233-5FF8-9047-B0B6-ED2B7EF7047D}" type="slidenum">
              <a:rPr lang="en-US" altLang="en-US" sz="1200"/>
              <a:pPr/>
              <a:t>31</a:t>
            </a:fld>
            <a:endParaRPr lang="en-US" altLang="en-US" sz="1200"/>
          </a:p>
        </p:txBody>
      </p:sp>
      <p:sp>
        <p:nvSpPr>
          <p:cNvPr id="152578" name="Rectangle 2">
            <a:extLst>
              <a:ext uri="{FF2B5EF4-FFF2-40B4-BE49-F238E27FC236}">
                <a16:creationId xmlns:a16="http://schemas.microsoft.com/office/drawing/2014/main" id="{F972258A-F43B-F147-BA01-7BBB2A2B513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8067" name="Rectangle 3">
            <a:extLst>
              <a:ext uri="{FF2B5EF4-FFF2-40B4-BE49-F238E27FC236}">
                <a16:creationId xmlns:a16="http://schemas.microsoft.com/office/drawing/2014/main" id="{D846B3B3-4872-3B42-95D5-C9F3E2A4EE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The “Partner Feedback Protocol” can be found on the TLC “Using Grammar to Improve Writing” page here: </a:t>
            </a:r>
            <a:r>
              <a:rPr lang="en-US" dirty="0">
                <a:hlinkClick r:id="rId3"/>
              </a:rPr>
              <a:t>https://www.literacycookbook.com/page.php?id=161</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187A9A7A-6F91-8749-8684-B52DA8D401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F0CC0F-27B1-EC4D-976B-C47E6893E65B}" type="slidenum">
              <a:rPr lang="en-US" altLang="en-US" sz="1200"/>
              <a:pPr/>
              <a:t>32</a:t>
            </a:fld>
            <a:endParaRPr lang="en-US" altLang="en-US" sz="1200"/>
          </a:p>
        </p:txBody>
      </p:sp>
      <p:sp>
        <p:nvSpPr>
          <p:cNvPr id="152578" name="Rectangle 2">
            <a:extLst>
              <a:ext uri="{FF2B5EF4-FFF2-40B4-BE49-F238E27FC236}">
                <a16:creationId xmlns:a16="http://schemas.microsoft.com/office/drawing/2014/main" id="{A7F24858-B930-E046-A48D-DA14F86F888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0115" name="Rectangle 3">
            <a:extLst>
              <a:ext uri="{FF2B5EF4-FFF2-40B4-BE49-F238E27FC236}">
                <a16:creationId xmlns:a16="http://schemas.microsoft.com/office/drawing/2014/main" id="{DFD625C0-30D9-C64A-91F1-083A11067D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697DD68F-FC43-AA4D-A135-7C7DD5961D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CEF1E5-3CB2-F54A-B3D3-8537F47100E9}" type="slidenum">
              <a:rPr lang="en-US" altLang="en-US" sz="1200"/>
              <a:pPr/>
              <a:t>33</a:t>
            </a:fld>
            <a:endParaRPr lang="en-US" altLang="en-US" sz="1200"/>
          </a:p>
        </p:txBody>
      </p:sp>
      <p:sp>
        <p:nvSpPr>
          <p:cNvPr id="152578" name="Rectangle 2">
            <a:extLst>
              <a:ext uri="{FF2B5EF4-FFF2-40B4-BE49-F238E27FC236}">
                <a16:creationId xmlns:a16="http://schemas.microsoft.com/office/drawing/2014/main" id="{44E0F83F-9264-EF4B-B7F0-C7D418DFADF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2163" name="Rectangle 3">
            <a:extLst>
              <a:ext uri="{FF2B5EF4-FFF2-40B4-BE49-F238E27FC236}">
                <a16:creationId xmlns:a16="http://schemas.microsoft.com/office/drawing/2014/main" id="{08E242CB-0B2B-5249-97DE-DF950BB0DD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96208DAC-7944-9149-9F59-EF8215CAB7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8A6C2A-F746-A445-9F87-81E102950EC9}" type="slidenum">
              <a:rPr lang="en-US" altLang="en-US" sz="1200"/>
              <a:pPr/>
              <a:t>34</a:t>
            </a:fld>
            <a:endParaRPr lang="en-US" altLang="en-US" sz="1200"/>
          </a:p>
        </p:txBody>
      </p:sp>
      <p:sp>
        <p:nvSpPr>
          <p:cNvPr id="152578" name="Rectangle 2">
            <a:extLst>
              <a:ext uri="{FF2B5EF4-FFF2-40B4-BE49-F238E27FC236}">
                <a16:creationId xmlns:a16="http://schemas.microsoft.com/office/drawing/2014/main" id="{D1A41E61-4D64-0643-8B2A-DFDDCF91350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211" name="Rectangle 3">
            <a:extLst>
              <a:ext uri="{FF2B5EF4-FFF2-40B4-BE49-F238E27FC236}">
                <a16:creationId xmlns:a16="http://schemas.microsoft.com/office/drawing/2014/main" id="{55F833A0-328A-634B-91C3-40646A65B1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The “K-12 Selected Language CCS Tracker” can be found on the TLC “Using Grammar to Improve Writing” page here: </a:t>
            </a:r>
            <a:r>
              <a:rPr lang="en-US" dirty="0">
                <a:hlinkClick r:id="rId3"/>
              </a:rPr>
              <a:t>https://www.literacycookbook.com/page.php?id=161</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7898129C-DB42-C84B-A750-9389CBDE9E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929E14-50F1-6544-81F3-5A04965AD398}" type="slidenum">
              <a:rPr lang="en-US" altLang="en-US" sz="1200"/>
              <a:pPr/>
              <a:t>35</a:t>
            </a:fld>
            <a:endParaRPr lang="en-US" altLang="en-US" sz="1200"/>
          </a:p>
        </p:txBody>
      </p:sp>
      <p:sp>
        <p:nvSpPr>
          <p:cNvPr id="16386" name="Rectangle 2">
            <a:extLst>
              <a:ext uri="{FF2B5EF4-FFF2-40B4-BE49-F238E27FC236}">
                <a16:creationId xmlns:a16="http://schemas.microsoft.com/office/drawing/2014/main" id="{371766C6-4BEE-1247-AAF3-27B54C4E804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6259" name="Rectangle 3">
            <a:extLst>
              <a:ext uri="{FF2B5EF4-FFF2-40B4-BE49-F238E27FC236}">
                <a16:creationId xmlns:a16="http://schemas.microsoft.com/office/drawing/2014/main" id="{851C11F1-F81B-6D4C-B71D-C73CAD098E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Refer to K-12 Selected CCS Language Tracker.</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8C17AADE-B4D0-F74F-8445-2CCE98CBBC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5275B9-347C-3648-B861-8498B3EED25F}" type="slidenum">
              <a:rPr lang="en-US" altLang="en-US" sz="1200"/>
              <a:pPr/>
              <a:t>36</a:t>
            </a:fld>
            <a:endParaRPr lang="en-US" altLang="en-US" sz="1200"/>
          </a:p>
        </p:txBody>
      </p:sp>
      <p:sp>
        <p:nvSpPr>
          <p:cNvPr id="194562" name="Rectangle 2">
            <a:extLst>
              <a:ext uri="{FF2B5EF4-FFF2-40B4-BE49-F238E27FC236}">
                <a16:creationId xmlns:a16="http://schemas.microsoft.com/office/drawing/2014/main" id="{4F5A29CF-2005-DF44-BDF1-BDD7E7A571C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307" name="Rectangle 3">
            <a:extLst>
              <a:ext uri="{FF2B5EF4-FFF2-40B4-BE49-F238E27FC236}">
                <a16:creationId xmlns:a16="http://schemas.microsoft.com/office/drawing/2014/main" id="{40DBDEEE-ACD4-1747-B5A2-D999407370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We will get into these in other workshops.  In the meantime, you can read my explanations of these factors in my book USING GRAMMAR TO IMPROVE WRITING (only $3.99 on Kindle).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A20FE001-A644-9E4C-B077-19DACC6F27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BCBFD2-0582-474D-9962-DA21E38AAEC3}" type="slidenum">
              <a:rPr lang="en-US" altLang="en-US" sz="1200"/>
              <a:pPr/>
              <a:t>37</a:t>
            </a:fld>
            <a:endParaRPr lang="en-US" altLang="en-US" sz="1200"/>
          </a:p>
        </p:txBody>
      </p:sp>
      <p:sp>
        <p:nvSpPr>
          <p:cNvPr id="132098" name="Rectangle 2">
            <a:extLst>
              <a:ext uri="{FF2B5EF4-FFF2-40B4-BE49-F238E27FC236}">
                <a16:creationId xmlns:a16="http://schemas.microsoft.com/office/drawing/2014/main" id="{BDDA4D14-E516-9643-950F-B93DDAFE432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4451" name="Rectangle 3">
            <a:extLst>
              <a:ext uri="{FF2B5EF4-FFF2-40B4-BE49-F238E27FC236}">
                <a16:creationId xmlns:a16="http://schemas.microsoft.com/office/drawing/2014/main" id="{87FE40B1-224B-4F45-B571-9E1E4966B0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12DF1179-4B57-9146-9645-4560274069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8400C5-0D19-2A48-89B6-6D92B730BB18}" type="slidenum">
              <a:rPr lang="en-US" altLang="en-US" sz="1200"/>
              <a:pPr/>
              <a:t>4</a:t>
            </a:fld>
            <a:endParaRPr lang="en-US" altLang="en-US" sz="1200"/>
          </a:p>
        </p:txBody>
      </p:sp>
      <p:sp>
        <p:nvSpPr>
          <p:cNvPr id="181250" name="Rectangle 2">
            <a:extLst>
              <a:ext uri="{FF2B5EF4-FFF2-40B4-BE49-F238E27FC236}">
                <a16:creationId xmlns:a16="http://schemas.microsoft.com/office/drawing/2014/main" id="{D38BF123-BA16-2241-B6CE-3667887BBD7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819" name="Rectangle 3">
            <a:extLst>
              <a:ext uri="{FF2B5EF4-FFF2-40B4-BE49-F238E27FC236}">
                <a16:creationId xmlns:a16="http://schemas.microsoft.com/office/drawing/2014/main" id="{74BBBB5B-A537-CF45-83AB-B530069F78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Quick commercial interruption: This workshop is based on materials on my Website…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E572D-F58F-F349-B985-D2EDD754A813}"/>
              </a:ext>
            </a:extLst>
          </p:cNvPr>
          <p:cNvSpPr>
            <a:spLocks noGrp="1" noRot="1" noChangeAspect="1"/>
          </p:cNvSpPr>
          <p:nvPr>
            <p:ph type="sldImg"/>
          </p:nvPr>
        </p:nvSpPr>
        <p:spPr/>
      </p:sp>
      <p:sp>
        <p:nvSpPr>
          <p:cNvPr id="36866" name="Notes Placeholder 2">
            <a:extLst>
              <a:ext uri="{FF2B5EF4-FFF2-40B4-BE49-F238E27FC236}">
                <a16:creationId xmlns:a16="http://schemas.microsoft.com/office/drawing/2014/main" id="{DC2D8905-6821-5F4B-B3D6-8741D04C2D2D}"/>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And my BLOG, which is FREE,</a:t>
            </a:r>
          </a:p>
        </p:txBody>
      </p:sp>
      <p:sp>
        <p:nvSpPr>
          <p:cNvPr id="36867" name="Slide Number Placeholder 3">
            <a:extLst>
              <a:ext uri="{FF2B5EF4-FFF2-40B4-BE49-F238E27FC236}">
                <a16:creationId xmlns:a16="http://schemas.microsoft.com/office/drawing/2014/main" id="{B1E9DC8B-1966-D645-89A3-86431C56767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229C63-7D67-B642-9428-4585027490F5}"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D9243F6-AC2E-094C-9A79-8012B4C413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7F3C0C-4D68-9A45-A9A2-2DF4D296CBB9}" type="slidenum">
              <a:rPr lang="en-US" altLang="en-US" sz="1200"/>
              <a:pPr/>
              <a:t>6</a:t>
            </a:fld>
            <a:endParaRPr lang="en-US" altLang="en-US" sz="1200"/>
          </a:p>
        </p:txBody>
      </p:sp>
      <p:sp>
        <p:nvSpPr>
          <p:cNvPr id="180226" name="Rectangle 2">
            <a:extLst>
              <a:ext uri="{FF2B5EF4-FFF2-40B4-BE49-F238E27FC236}">
                <a16:creationId xmlns:a16="http://schemas.microsoft.com/office/drawing/2014/main" id="{174763D1-D48F-8A4B-BC42-F77F7946109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3011" name="Rectangle 3">
            <a:extLst>
              <a:ext uri="{FF2B5EF4-FFF2-40B4-BE49-F238E27FC236}">
                <a16:creationId xmlns:a16="http://schemas.microsoft.com/office/drawing/2014/main" id="{7D6B3AB6-3F04-3541-B21C-3745B8EF22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…and in this book.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23A64C81-FDCF-0245-BC55-A11D4A95F3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C2FF37-B610-F845-8A67-D3413A64A379}" type="slidenum">
              <a:rPr lang="en-US" altLang="en-US" sz="1200"/>
              <a:pPr/>
              <a:t>7</a:t>
            </a:fld>
            <a:endParaRPr lang="en-US" altLang="en-US" sz="1200"/>
          </a:p>
        </p:txBody>
      </p:sp>
      <p:sp>
        <p:nvSpPr>
          <p:cNvPr id="180226" name="Rectangle 2">
            <a:extLst>
              <a:ext uri="{FF2B5EF4-FFF2-40B4-BE49-F238E27FC236}">
                <a16:creationId xmlns:a16="http://schemas.microsoft.com/office/drawing/2014/main" id="{B85FD71F-D448-B44A-BEC4-E0B95B1ABBE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915" name="Rectangle 3">
            <a:extLst>
              <a:ext uri="{FF2B5EF4-FFF2-40B4-BE49-F238E27FC236}">
                <a16:creationId xmlns:a16="http://schemas.microsoft.com/office/drawing/2014/main" id="{6CCF8540-96DD-6443-A18D-1655437385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You might also be interested in my other two literacy books…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681929CA-724D-0E4B-ABA6-563DFD6AF7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D54A02-9E01-A344-B68C-E91037F5C606}" type="slidenum">
              <a:rPr lang="en-US" altLang="en-US" sz="1200"/>
              <a:pPr/>
              <a:t>8</a:t>
            </a:fld>
            <a:endParaRPr lang="en-US" altLang="en-US" sz="1200"/>
          </a:p>
        </p:txBody>
      </p:sp>
      <p:sp>
        <p:nvSpPr>
          <p:cNvPr id="180226" name="Rectangle 2">
            <a:extLst>
              <a:ext uri="{FF2B5EF4-FFF2-40B4-BE49-F238E27FC236}">
                <a16:creationId xmlns:a16="http://schemas.microsoft.com/office/drawing/2014/main" id="{44D1079E-1BD8-4847-9AC9-6A9725E086D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3" name="Rectangle 3">
            <a:extLst>
              <a:ext uri="{FF2B5EF4-FFF2-40B4-BE49-F238E27FC236}">
                <a16:creationId xmlns:a16="http://schemas.microsoft.com/office/drawing/2014/main" id="{58892872-5528-004A-8F73-26B17A2208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1F401B4C-C4FA-1C46-A355-7C9FEE9F2B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95B255-70F9-0B46-8BA1-2F3BFBB9185E}" type="slidenum">
              <a:rPr lang="en-US" altLang="en-US" sz="1200"/>
              <a:pPr/>
              <a:t>9</a:t>
            </a:fld>
            <a:endParaRPr lang="en-US" altLang="en-US" sz="1200"/>
          </a:p>
        </p:txBody>
      </p:sp>
      <p:sp>
        <p:nvSpPr>
          <p:cNvPr id="144386" name="Rectangle 2">
            <a:extLst>
              <a:ext uri="{FF2B5EF4-FFF2-40B4-BE49-F238E27FC236}">
                <a16:creationId xmlns:a16="http://schemas.microsoft.com/office/drawing/2014/main" id="{09FEC2D4-2B33-2246-B217-5E15516C224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a:extLst>
              <a:ext uri="{FF2B5EF4-FFF2-40B4-BE49-F238E27FC236}">
                <a16:creationId xmlns:a16="http://schemas.microsoft.com/office/drawing/2014/main" id="{C5FD5CEF-4EEA-484C-98D4-0E0DB219B9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b="1">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286000"/>
            <a:ext cx="7772400" cy="1143000"/>
          </a:xfrm>
        </p:spPr>
        <p:txBody>
          <a:bodyPr/>
          <a:lstStyle>
            <a:lvl1pPr algn="ctr">
              <a:defRPr/>
            </a:lvl1pPr>
          </a:lstStyle>
          <a:p>
            <a:pPr lvl="0"/>
            <a:r>
              <a:rPr lang="en-US" noProof="0"/>
              <a:t>Click to edit Master title style</a:t>
            </a:r>
          </a:p>
        </p:txBody>
      </p:sp>
      <p:sp>
        <p:nvSpPr>
          <p:cNvPr id="8195" name="Rectangle 3"/>
          <p:cNvSpPr>
            <a:spLocks noGrp="1" noChangeArrowheads="1"/>
          </p:cNvSpPr>
          <p:nvPr>
            <p:ph type="subTitle" idx="1"/>
          </p:nvPr>
        </p:nvSpPr>
        <p:spPr>
          <a:xfrm>
            <a:off x="1712913" y="3886200"/>
            <a:ext cx="5715000" cy="1676400"/>
          </a:xfrm>
        </p:spPr>
        <p:txBody>
          <a:bodyPr/>
          <a:lstStyle>
            <a:lvl1pPr marL="0" indent="0" algn="ctr">
              <a:buFontTx/>
              <a:buNone/>
              <a:defRPr sz="2800"/>
            </a:lvl1pPr>
          </a:lstStyle>
          <a:p>
            <a:pPr lvl="0"/>
            <a:r>
              <a:rPr lang="en-US" noProof="0"/>
              <a:t>Click to edit Master subtitle style</a:t>
            </a:r>
          </a:p>
        </p:txBody>
      </p:sp>
      <p:sp>
        <p:nvSpPr>
          <p:cNvPr id="4" name="Rectangle 4">
            <a:extLst>
              <a:ext uri="{FF2B5EF4-FFF2-40B4-BE49-F238E27FC236}">
                <a16:creationId xmlns:a16="http://schemas.microsoft.com/office/drawing/2014/main" id="{1F3767A3-8F9C-5940-BEB6-2B267F91B6EA}"/>
              </a:ext>
            </a:extLst>
          </p:cNvPr>
          <p:cNvSpPr>
            <a:spLocks noGrp="1" noChangeArrowheads="1"/>
          </p:cNvSpPr>
          <p:nvPr>
            <p:ph type="dt" sz="half" idx="10"/>
          </p:nvPr>
        </p:nvSpPr>
        <p:spPr>
          <a:noFill/>
          <a:effectLst>
            <a:outerShdw blurRad="25400" dist="12700" dir="2700000" algn="ctr" rotWithShape="0">
              <a:srgbClr val="808080">
                <a:alpha val="99962"/>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07CE6C-B709-374C-B60B-16540EEDF514}"/>
              </a:ext>
            </a:extLst>
          </p:cNvPr>
          <p:cNvSpPr>
            <a:spLocks noGrp="1" noChangeArrowheads="1"/>
          </p:cNvSpPr>
          <p:nvPr>
            <p:ph type="ftr" sz="quarter" idx="11"/>
          </p:nvPr>
        </p:nvSpPr>
        <p:spPr>
          <a:noFill/>
          <a:effectLst>
            <a:outerShdw blurRad="25400" dist="12700" dir="2700000" algn="ctr" rotWithShape="0">
              <a:srgbClr val="808080">
                <a:alpha val="99962"/>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61ADB9-CEBA-0F4E-A983-4BAE4D037D6C}"/>
              </a:ext>
            </a:extLst>
          </p:cNvPr>
          <p:cNvSpPr>
            <a:spLocks noGrp="1" noChangeArrowheads="1"/>
          </p:cNvSpPr>
          <p:nvPr>
            <p:ph type="sldNum" sz="quarter" idx="12"/>
          </p:nvPr>
        </p:nvSpPr>
        <p:spPr>
          <a:noFill/>
          <a:effectLst>
            <a:outerShdw blurRad="25400" dist="12700" dir="2700000" algn="ctr" rotWithShape="0">
              <a:srgbClr val="808080">
                <a:alpha val="99962"/>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8E5FE881-DFA1-084B-920E-827AB559F54B}" type="slidenum">
              <a:rPr lang="en-US" altLang="en-US"/>
              <a:pPr/>
              <a:t>‹#›</a:t>
            </a:fld>
            <a:endParaRPr lang="en-US" altLang="en-US"/>
          </a:p>
        </p:txBody>
      </p:sp>
    </p:spTree>
    <p:extLst>
      <p:ext uri="{BB962C8B-B14F-4D97-AF65-F5344CB8AC3E}">
        <p14:creationId xmlns:p14="http://schemas.microsoft.com/office/powerpoint/2010/main" val="219782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63513C-509D-A64C-9F4B-88F5969178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1782EB-F776-A846-AC0C-5431F36131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7F13A5-D8A5-FB4B-9D2E-3D317ED30B46}"/>
              </a:ext>
            </a:extLst>
          </p:cNvPr>
          <p:cNvSpPr>
            <a:spLocks noGrp="1" noChangeArrowheads="1"/>
          </p:cNvSpPr>
          <p:nvPr>
            <p:ph type="sldNum" sz="quarter" idx="12"/>
          </p:nvPr>
        </p:nvSpPr>
        <p:spPr>
          <a:ln/>
        </p:spPr>
        <p:txBody>
          <a:bodyPr/>
          <a:lstStyle>
            <a:lvl1pPr>
              <a:defRPr/>
            </a:lvl1pPr>
          </a:lstStyle>
          <a:p>
            <a:fld id="{B71DBF14-E462-5049-BAA3-C60FA7D87517}" type="slidenum">
              <a:rPr lang="en-US" altLang="en-US"/>
              <a:pPr/>
              <a:t>‹#›</a:t>
            </a:fld>
            <a:endParaRPr lang="en-US" altLang="en-US"/>
          </a:p>
        </p:txBody>
      </p:sp>
    </p:spTree>
    <p:extLst>
      <p:ext uri="{BB962C8B-B14F-4D97-AF65-F5344CB8AC3E}">
        <p14:creationId xmlns:p14="http://schemas.microsoft.com/office/powerpoint/2010/main" val="358346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23D88C-BD2E-974A-B07C-7C0C0772EF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69464E-A09B-BD4C-8DE8-EF4DF79A45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1401DD-8FB5-444B-B900-B7BC2F396EA2}"/>
              </a:ext>
            </a:extLst>
          </p:cNvPr>
          <p:cNvSpPr>
            <a:spLocks noGrp="1" noChangeArrowheads="1"/>
          </p:cNvSpPr>
          <p:nvPr>
            <p:ph type="sldNum" sz="quarter" idx="12"/>
          </p:nvPr>
        </p:nvSpPr>
        <p:spPr>
          <a:ln/>
        </p:spPr>
        <p:txBody>
          <a:bodyPr/>
          <a:lstStyle>
            <a:lvl1pPr>
              <a:defRPr/>
            </a:lvl1pPr>
          </a:lstStyle>
          <a:p>
            <a:fld id="{BB92BD29-D47B-1445-910F-3ED11C06511F}" type="slidenum">
              <a:rPr lang="en-US" altLang="en-US"/>
              <a:pPr/>
              <a:t>‹#›</a:t>
            </a:fld>
            <a:endParaRPr lang="en-US" altLang="en-US"/>
          </a:p>
        </p:txBody>
      </p:sp>
    </p:spTree>
    <p:extLst>
      <p:ext uri="{BB962C8B-B14F-4D97-AF65-F5344CB8AC3E}">
        <p14:creationId xmlns:p14="http://schemas.microsoft.com/office/powerpoint/2010/main" val="1010935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1740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CBB3B0A6-1635-D347-94A8-8FF1FBE709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7F3ECD-3AFD-5742-B870-DEFC811FDE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000ACF-EAF5-BC4B-85E8-53A08BDB44CB}"/>
              </a:ext>
            </a:extLst>
          </p:cNvPr>
          <p:cNvSpPr>
            <a:spLocks noGrp="1" noChangeArrowheads="1"/>
          </p:cNvSpPr>
          <p:nvPr>
            <p:ph type="sldNum" sz="quarter" idx="12"/>
          </p:nvPr>
        </p:nvSpPr>
        <p:spPr>
          <a:ln/>
        </p:spPr>
        <p:txBody>
          <a:bodyPr/>
          <a:lstStyle>
            <a:lvl1pPr>
              <a:defRPr/>
            </a:lvl1pPr>
          </a:lstStyle>
          <a:p>
            <a:fld id="{BFDCB2A7-9DD0-9646-9087-58DE3FA390E9}" type="slidenum">
              <a:rPr lang="en-US" altLang="en-US"/>
              <a:pPr/>
              <a:t>‹#›</a:t>
            </a:fld>
            <a:endParaRPr lang="en-US" altLang="en-US"/>
          </a:p>
        </p:txBody>
      </p:sp>
    </p:spTree>
    <p:extLst>
      <p:ext uri="{BB962C8B-B14F-4D97-AF65-F5344CB8AC3E}">
        <p14:creationId xmlns:p14="http://schemas.microsoft.com/office/powerpoint/2010/main" val="372436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B572B1-D46D-E24E-BD83-CD0E0A9ECF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0C0227-4190-5447-8A28-B2A55CD0DE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5B02B3-392D-E647-B68C-3B02E74DFEAE}"/>
              </a:ext>
            </a:extLst>
          </p:cNvPr>
          <p:cNvSpPr>
            <a:spLocks noGrp="1" noChangeArrowheads="1"/>
          </p:cNvSpPr>
          <p:nvPr>
            <p:ph type="sldNum" sz="quarter" idx="12"/>
          </p:nvPr>
        </p:nvSpPr>
        <p:spPr>
          <a:ln/>
        </p:spPr>
        <p:txBody>
          <a:bodyPr/>
          <a:lstStyle>
            <a:lvl1pPr>
              <a:defRPr/>
            </a:lvl1pPr>
          </a:lstStyle>
          <a:p>
            <a:fld id="{0666DF82-24E9-1B4F-B154-837ACB1FCB75}" type="slidenum">
              <a:rPr lang="en-US" altLang="en-US"/>
              <a:pPr/>
              <a:t>‹#›</a:t>
            </a:fld>
            <a:endParaRPr lang="en-US" altLang="en-US"/>
          </a:p>
        </p:txBody>
      </p:sp>
    </p:spTree>
    <p:extLst>
      <p:ext uri="{BB962C8B-B14F-4D97-AF65-F5344CB8AC3E}">
        <p14:creationId xmlns:p14="http://schemas.microsoft.com/office/powerpoint/2010/main" val="1477449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02E26E0-6126-384B-B9C3-D3FA2499EF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C5FBEC-72F7-0A47-A927-C753A2A704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BB3098-AF58-8443-8549-87B47431ABAE}"/>
              </a:ext>
            </a:extLst>
          </p:cNvPr>
          <p:cNvSpPr>
            <a:spLocks noGrp="1" noChangeArrowheads="1"/>
          </p:cNvSpPr>
          <p:nvPr>
            <p:ph type="sldNum" sz="quarter" idx="12"/>
          </p:nvPr>
        </p:nvSpPr>
        <p:spPr>
          <a:ln/>
        </p:spPr>
        <p:txBody>
          <a:bodyPr/>
          <a:lstStyle>
            <a:lvl1pPr>
              <a:defRPr/>
            </a:lvl1pPr>
          </a:lstStyle>
          <a:p>
            <a:fld id="{07049214-2A83-D648-8046-067B8279E7C3}" type="slidenum">
              <a:rPr lang="en-US" altLang="en-US"/>
              <a:pPr/>
              <a:t>‹#›</a:t>
            </a:fld>
            <a:endParaRPr lang="en-US" altLang="en-US"/>
          </a:p>
        </p:txBody>
      </p:sp>
    </p:spTree>
    <p:extLst>
      <p:ext uri="{BB962C8B-B14F-4D97-AF65-F5344CB8AC3E}">
        <p14:creationId xmlns:p14="http://schemas.microsoft.com/office/powerpoint/2010/main" val="160893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A64670-FA11-7448-AA4C-827D7D5C2A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427F7D-842D-B746-9387-716756D656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30E888-8F86-EE46-A175-DF3D809904BC}"/>
              </a:ext>
            </a:extLst>
          </p:cNvPr>
          <p:cNvSpPr>
            <a:spLocks noGrp="1" noChangeArrowheads="1"/>
          </p:cNvSpPr>
          <p:nvPr>
            <p:ph type="sldNum" sz="quarter" idx="12"/>
          </p:nvPr>
        </p:nvSpPr>
        <p:spPr>
          <a:ln/>
        </p:spPr>
        <p:txBody>
          <a:bodyPr/>
          <a:lstStyle>
            <a:lvl1pPr>
              <a:defRPr/>
            </a:lvl1pPr>
          </a:lstStyle>
          <a:p>
            <a:fld id="{40F99DA8-B68C-2643-B3FC-9C4120655BA7}" type="slidenum">
              <a:rPr lang="en-US" altLang="en-US"/>
              <a:pPr/>
              <a:t>‹#›</a:t>
            </a:fld>
            <a:endParaRPr lang="en-US" altLang="en-US"/>
          </a:p>
        </p:txBody>
      </p:sp>
    </p:spTree>
    <p:extLst>
      <p:ext uri="{BB962C8B-B14F-4D97-AF65-F5344CB8AC3E}">
        <p14:creationId xmlns:p14="http://schemas.microsoft.com/office/powerpoint/2010/main" val="97889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2693607-84C9-4B4F-BF7B-5BF35F0C1C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820AD76-5DB2-8349-A95D-4E1C9F359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8B17E9A-24E1-9943-9393-37846D5AFED5}"/>
              </a:ext>
            </a:extLst>
          </p:cNvPr>
          <p:cNvSpPr>
            <a:spLocks noGrp="1" noChangeArrowheads="1"/>
          </p:cNvSpPr>
          <p:nvPr>
            <p:ph type="sldNum" sz="quarter" idx="12"/>
          </p:nvPr>
        </p:nvSpPr>
        <p:spPr>
          <a:ln/>
        </p:spPr>
        <p:txBody>
          <a:bodyPr/>
          <a:lstStyle>
            <a:lvl1pPr>
              <a:defRPr/>
            </a:lvl1pPr>
          </a:lstStyle>
          <a:p>
            <a:fld id="{A1CF8E9E-FFA4-5148-88DE-7EEFBB6FC88E}" type="slidenum">
              <a:rPr lang="en-US" altLang="en-US"/>
              <a:pPr/>
              <a:t>‹#›</a:t>
            </a:fld>
            <a:endParaRPr lang="en-US" altLang="en-US"/>
          </a:p>
        </p:txBody>
      </p:sp>
    </p:spTree>
    <p:extLst>
      <p:ext uri="{BB962C8B-B14F-4D97-AF65-F5344CB8AC3E}">
        <p14:creationId xmlns:p14="http://schemas.microsoft.com/office/powerpoint/2010/main" val="340274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74734C-5A3B-7745-9368-7E90093E16A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05F948-64FF-DD42-B084-24110824BF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70F34E1-C4ED-F944-A267-5DBADDCE10ED}"/>
              </a:ext>
            </a:extLst>
          </p:cNvPr>
          <p:cNvSpPr>
            <a:spLocks noGrp="1" noChangeArrowheads="1"/>
          </p:cNvSpPr>
          <p:nvPr>
            <p:ph type="sldNum" sz="quarter" idx="12"/>
          </p:nvPr>
        </p:nvSpPr>
        <p:spPr>
          <a:ln/>
        </p:spPr>
        <p:txBody>
          <a:bodyPr/>
          <a:lstStyle>
            <a:lvl1pPr>
              <a:defRPr/>
            </a:lvl1pPr>
          </a:lstStyle>
          <a:p>
            <a:fld id="{A3FFD900-5D50-A443-B89E-4DA9808CBA77}" type="slidenum">
              <a:rPr lang="en-US" altLang="en-US"/>
              <a:pPr/>
              <a:t>‹#›</a:t>
            </a:fld>
            <a:endParaRPr lang="en-US" altLang="en-US"/>
          </a:p>
        </p:txBody>
      </p:sp>
    </p:spTree>
    <p:extLst>
      <p:ext uri="{BB962C8B-B14F-4D97-AF65-F5344CB8AC3E}">
        <p14:creationId xmlns:p14="http://schemas.microsoft.com/office/powerpoint/2010/main" val="2923375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F5ED5A-EDB6-8446-B3FD-014BEE9E543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5459FA6-713E-2242-859B-1BEF2D98D0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7556706-CF91-024D-8EC1-FEE8FA7B2CDA}"/>
              </a:ext>
            </a:extLst>
          </p:cNvPr>
          <p:cNvSpPr>
            <a:spLocks noGrp="1" noChangeArrowheads="1"/>
          </p:cNvSpPr>
          <p:nvPr>
            <p:ph type="sldNum" sz="quarter" idx="12"/>
          </p:nvPr>
        </p:nvSpPr>
        <p:spPr>
          <a:ln/>
        </p:spPr>
        <p:txBody>
          <a:bodyPr/>
          <a:lstStyle>
            <a:lvl1pPr>
              <a:defRPr/>
            </a:lvl1pPr>
          </a:lstStyle>
          <a:p>
            <a:fld id="{429919DB-5306-3949-87EA-0FCFEBAF19CA}" type="slidenum">
              <a:rPr lang="en-US" altLang="en-US"/>
              <a:pPr/>
              <a:t>‹#›</a:t>
            </a:fld>
            <a:endParaRPr lang="en-US" altLang="en-US"/>
          </a:p>
        </p:txBody>
      </p:sp>
    </p:spTree>
    <p:extLst>
      <p:ext uri="{BB962C8B-B14F-4D97-AF65-F5344CB8AC3E}">
        <p14:creationId xmlns:p14="http://schemas.microsoft.com/office/powerpoint/2010/main" val="1556291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6732097-EEB3-A943-85B3-0F6E139C62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B8C430-9FDC-1443-86DE-C9AEFC888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0CE44B-35E7-2548-ABF2-E54DCA4B19BB}"/>
              </a:ext>
            </a:extLst>
          </p:cNvPr>
          <p:cNvSpPr>
            <a:spLocks noGrp="1" noChangeArrowheads="1"/>
          </p:cNvSpPr>
          <p:nvPr>
            <p:ph type="sldNum" sz="quarter" idx="12"/>
          </p:nvPr>
        </p:nvSpPr>
        <p:spPr>
          <a:ln/>
        </p:spPr>
        <p:txBody>
          <a:bodyPr/>
          <a:lstStyle>
            <a:lvl1pPr>
              <a:defRPr/>
            </a:lvl1pPr>
          </a:lstStyle>
          <a:p>
            <a:fld id="{11D183F3-B2B8-5E4A-8F18-E940F27A6D60}" type="slidenum">
              <a:rPr lang="en-US" altLang="en-US"/>
              <a:pPr/>
              <a:t>‹#›</a:t>
            </a:fld>
            <a:endParaRPr lang="en-US" altLang="en-US"/>
          </a:p>
        </p:txBody>
      </p:sp>
    </p:spTree>
    <p:extLst>
      <p:ext uri="{BB962C8B-B14F-4D97-AF65-F5344CB8AC3E}">
        <p14:creationId xmlns:p14="http://schemas.microsoft.com/office/powerpoint/2010/main" val="219724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240475-4A86-C545-B850-A54647E2B7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11E26E-2E50-874B-9FC3-512F4377B0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4FC79A-DACE-1741-8715-5B7F80C0A25F}"/>
              </a:ext>
            </a:extLst>
          </p:cNvPr>
          <p:cNvSpPr>
            <a:spLocks noGrp="1" noChangeArrowheads="1"/>
          </p:cNvSpPr>
          <p:nvPr>
            <p:ph type="sldNum" sz="quarter" idx="12"/>
          </p:nvPr>
        </p:nvSpPr>
        <p:spPr>
          <a:ln/>
        </p:spPr>
        <p:txBody>
          <a:bodyPr/>
          <a:lstStyle>
            <a:lvl1pPr>
              <a:defRPr/>
            </a:lvl1pPr>
          </a:lstStyle>
          <a:p>
            <a:fld id="{BF84BDC5-41F7-844A-BA64-42C04817B7DE}" type="slidenum">
              <a:rPr lang="en-US" altLang="en-US"/>
              <a:pPr/>
              <a:t>‹#›</a:t>
            </a:fld>
            <a:endParaRPr lang="en-US" altLang="en-US"/>
          </a:p>
        </p:txBody>
      </p:sp>
    </p:spTree>
    <p:extLst>
      <p:ext uri="{BB962C8B-B14F-4D97-AF65-F5344CB8AC3E}">
        <p14:creationId xmlns:p14="http://schemas.microsoft.com/office/powerpoint/2010/main" val="338369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E65B7D-E87B-5B48-8DCE-E297C87840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7D391B-2738-EA45-963A-3159DA62B0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D533D8-9224-F44B-88AB-7B26849DB1EA}"/>
              </a:ext>
            </a:extLst>
          </p:cNvPr>
          <p:cNvSpPr>
            <a:spLocks noGrp="1" noChangeArrowheads="1"/>
          </p:cNvSpPr>
          <p:nvPr>
            <p:ph type="sldNum" sz="quarter" idx="12"/>
          </p:nvPr>
        </p:nvSpPr>
        <p:spPr>
          <a:ln/>
        </p:spPr>
        <p:txBody>
          <a:bodyPr/>
          <a:lstStyle>
            <a:lvl1pPr>
              <a:defRPr/>
            </a:lvl1pPr>
          </a:lstStyle>
          <a:p>
            <a:fld id="{BF55FC9E-4377-3B48-AF6A-D88C308D2A93}" type="slidenum">
              <a:rPr lang="en-US" altLang="en-US"/>
              <a:pPr/>
              <a:t>‹#›</a:t>
            </a:fld>
            <a:endParaRPr lang="en-US" altLang="en-US"/>
          </a:p>
        </p:txBody>
      </p:sp>
    </p:spTree>
    <p:extLst>
      <p:ext uri="{BB962C8B-B14F-4D97-AF65-F5344CB8AC3E}">
        <p14:creationId xmlns:p14="http://schemas.microsoft.com/office/powerpoint/2010/main" val="788610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D7850E-E263-FC4B-9539-97ADC1EE48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8E4062-3911-B94D-9316-8C61A30F21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121DA3-21B5-484A-A27E-A21077572525}"/>
              </a:ext>
            </a:extLst>
          </p:cNvPr>
          <p:cNvSpPr>
            <a:spLocks noGrp="1" noChangeArrowheads="1"/>
          </p:cNvSpPr>
          <p:nvPr>
            <p:ph type="sldNum" sz="quarter" idx="12"/>
          </p:nvPr>
        </p:nvSpPr>
        <p:spPr>
          <a:ln/>
        </p:spPr>
        <p:txBody>
          <a:bodyPr/>
          <a:lstStyle>
            <a:lvl1pPr>
              <a:defRPr/>
            </a:lvl1pPr>
          </a:lstStyle>
          <a:p>
            <a:fld id="{ACABDD2D-D8A8-644A-AC3F-A365D63BE762}" type="slidenum">
              <a:rPr lang="en-US" altLang="en-US"/>
              <a:pPr/>
              <a:t>‹#›</a:t>
            </a:fld>
            <a:endParaRPr lang="en-US" altLang="en-US"/>
          </a:p>
        </p:txBody>
      </p:sp>
    </p:spTree>
    <p:extLst>
      <p:ext uri="{BB962C8B-B14F-4D97-AF65-F5344CB8AC3E}">
        <p14:creationId xmlns:p14="http://schemas.microsoft.com/office/powerpoint/2010/main" val="343438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EF31F1-BEBE-F544-B978-165B91BC0A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B41061-0113-0A48-B597-4363D6F528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8DA446-4966-7B45-86C9-DC186A8BE7C2}"/>
              </a:ext>
            </a:extLst>
          </p:cNvPr>
          <p:cNvSpPr>
            <a:spLocks noGrp="1" noChangeArrowheads="1"/>
          </p:cNvSpPr>
          <p:nvPr>
            <p:ph type="sldNum" sz="quarter" idx="12"/>
          </p:nvPr>
        </p:nvSpPr>
        <p:spPr>
          <a:ln/>
        </p:spPr>
        <p:txBody>
          <a:bodyPr/>
          <a:lstStyle>
            <a:lvl1pPr>
              <a:defRPr/>
            </a:lvl1pPr>
          </a:lstStyle>
          <a:p>
            <a:fld id="{4A87FA8E-94CE-1745-AE6B-7112BBC6D665}" type="slidenum">
              <a:rPr lang="en-US" altLang="en-US"/>
              <a:pPr/>
              <a:t>‹#›</a:t>
            </a:fld>
            <a:endParaRPr lang="en-US" altLang="en-US"/>
          </a:p>
        </p:txBody>
      </p:sp>
    </p:spTree>
    <p:extLst>
      <p:ext uri="{BB962C8B-B14F-4D97-AF65-F5344CB8AC3E}">
        <p14:creationId xmlns:p14="http://schemas.microsoft.com/office/powerpoint/2010/main" val="377974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3F68A4-EC9D-A643-B8F5-CA98AE31F7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32CB5E-81D9-EE46-A848-7575339FF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A5BCC9-A561-A847-AF82-24562C08DA20}"/>
              </a:ext>
            </a:extLst>
          </p:cNvPr>
          <p:cNvSpPr>
            <a:spLocks noGrp="1" noChangeArrowheads="1"/>
          </p:cNvSpPr>
          <p:nvPr>
            <p:ph type="sldNum" sz="quarter" idx="12"/>
          </p:nvPr>
        </p:nvSpPr>
        <p:spPr>
          <a:ln/>
        </p:spPr>
        <p:txBody>
          <a:bodyPr/>
          <a:lstStyle>
            <a:lvl1pPr>
              <a:defRPr/>
            </a:lvl1pPr>
          </a:lstStyle>
          <a:p>
            <a:fld id="{E2D2936D-00D9-9A42-B0CD-DC53E11648E1}" type="slidenum">
              <a:rPr lang="en-US" altLang="en-US"/>
              <a:pPr/>
              <a:t>‹#›</a:t>
            </a:fld>
            <a:endParaRPr lang="en-US" altLang="en-US"/>
          </a:p>
        </p:txBody>
      </p:sp>
    </p:spTree>
    <p:extLst>
      <p:ext uri="{BB962C8B-B14F-4D97-AF65-F5344CB8AC3E}">
        <p14:creationId xmlns:p14="http://schemas.microsoft.com/office/powerpoint/2010/main" val="169814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5BEE3C-1325-3049-9D87-1AA34099D5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16A089-45F6-7444-B147-3025102B0D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1B2D7F-4B2A-4146-A60F-346E6B0A039E}"/>
              </a:ext>
            </a:extLst>
          </p:cNvPr>
          <p:cNvSpPr>
            <a:spLocks noGrp="1" noChangeArrowheads="1"/>
          </p:cNvSpPr>
          <p:nvPr>
            <p:ph type="sldNum" sz="quarter" idx="12"/>
          </p:nvPr>
        </p:nvSpPr>
        <p:spPr>
          <a:ln/>
        </p:spPr>
        <p:txBody>
          <a:bodyPr/>
          <a:lstStyle>
            <a:lvl1pPr>
              <a:defRPr/>
            </a:lvl1pPr>
          </a:lstStyle>
          <a:p>
            <a:fld id="{DD5CD475-5173-3F4F-8D9D-FBEC560728D9}" type="slidenum">
              <a:rPr lang="en-US" altLang="en-US"/>
              <a:pPr/>
              <a:t>‹#›</a:t>
            </a:fld>
            <a:endParaRPr lang="en-US" altLang="en-US"/>
          </a:p>
        </p:txBody>
      </p:sp>
    </p:spTree>
    <p:extLst>
      <p:ext uri="{BB962C8B-B14F-4D97-AF65-F5344CB8AC3E}">
        <p14:creationId xmlns:p14="http://schemas.microsoft.com/office/powerpoint/2010/main" val="371973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B96539C-7697-8845-A580-71CC3244427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7587539-B7A5-F643-9554-2940E60203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955BB6-6A54-CF47-BC5B-D22AFEA2A4D9}"/>
              </a:ext>
            </a:extLst>
          </p:cNvPr>
          <p:cNvSpPr>
            <a:spLocks noGrp="1" noChangeArrowheads="1"/>
          </p:cNvSpPr>
          <p:nvPr>
            <p:ph type="sldNum" sz="quarter" idx="12"/>
          </p:nvPr>
        </p:nvSpPr>
        <p:spPr>
          <a:ln/>
        </p:spPr>
        <p:txBody>
          <a:bodyPr/>
          <a:lstStyle>
            <a:lvl1pPr>
              <a:defRPr/>
            </a:lvl1pPr>
          </a:lstStyle>
          <a:p>
            <a:fld id="{E18ABF38-9381-D643-8503-08B675460541}" type="slidenum">
              <a:rPr lang="en-US" altLang="en-US"/>
              <a:pPr/>
              <a:t>‹#›</a:t>
            </a:fld>
            <a:endParaRPr lang="en-US" altLang="en-US"/>
          </a:p>
        </p:txBody>
      </p:sp>
    </p:spTree>
    <p:extLst>
      <p:ext uri="{BB962C8B-B14F-4D97-AF65-F5344CB8AC3E}">
        <p14:creationId xmlns:p14="http://schemas.microsoft.com/office/powerpoint/2010/main" val="72240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37AA3EB-2F05-154F-AFBF-72B93A1E23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1CA68F-C534-E84D-98E9-66A65F8909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259A314-C1AF-D948-AB63-FD1ED21182E5}"/>
              </a:ext>
            </a:extLst>
          </p:cNvPr>
          <p:cNvSpPr>
            <a:spLocks noGrp="1" noChangeArrowheads="1"/>
          </p:cNvSpPr>
          <p:nvPr>
            <p:ph type="sldNum" sz="quarter" idx="12"/>
          </p:nvPr>
        </p:nvSpPr>
        <p:spPr>
          <a:ln/>
        </p:spPr>
        <p:txBody>
          <a:bodyPr/>
          <a:lstStyle>
            <a:lvl1pPr>
              <a:defRPr/>
            </a:lvl1pPr>
          </a:lstStyle>
          <a:p>
            <a:fld id="{B9C2D4EE-C74B-474B-964F-41CB253A512F}" type="slidenum">
              <a:rPr lang="en-US" altLang="en-US"/>
              <a:pPr/>
              <a:t>‹#›</a:t>
            </a:fld>
            <a:endParaRPr lang="en-US" altLang="en-US"/>
          </a:p>
        </p:txBody>
      </p:sp>
    </p:spTree>
    <p:extLst>
      <p:ext uri="{BB962C8B-B14F-4D97-AF65-F5344CB8AC3E}">
        <p14:creationId xmlns:p14="http://schemas.microsoft.com/office/powerpoint/2010/main" val="156485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35A80C-49AE-364A-ACD9-6E7ABF393AB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A2F61F5-4F52-D043-A16C-89C46A8506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B823036-0636-A949-B193-4BD6993B5403}"/>
              </a:ext>
            </a:extLst>
          </p:cNvPr>
          <p:cNvSpPr>
            <a:spLocks noGrp="1" noChangeArrowheads="1"/>
          </p:cNvSpPr>
          <p:nvPr>
            <p:ph type="sldNum" sz="quarter" idx="12"/>
          </p:nvPr>
        </p:nvSpPr>
        <p:spPr>
          <a:ln/>
        </p:spPr>
        <p:txBody>
          <a:bodyPr/>
          <a:lstStyle>
            <a:lvl1pPr>
              <a:defRPr/>
            </a:lvl1pPr>
          </a:lstStyle>
          <a:p>
            <a:fld id="{F2ABDD5D-33EA-CD47-9B52-D6C80AD179F1}" type="slidenum">
              <a:rPr lang="en-US" altLang="en-US"/>
              <a:pPr/>
              <a:t>‹#›</a:t>
            </a:fld>
            <a:endParaRPr lang="en-US" altLang="en-US"/>
          </a:p>
        </p:txBody>
      </p:sp>
    </p:spTree>
    <p:extLst>
      <p:ext uri="{BB962C8B-B14F-4D97-AF65-F5344CB8AC3E}">
        <p14:creationId xmlns:p14="http://schemas.microsoft.com/office/powerpoint/2010/main" val="8997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C039E55-2D37-164B-AF01-CA18ADC808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5E7A03-CAE2-014D-A2AC-5EEA4161EB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7835D2-0CAA-1142-A582-5158ED347F15}"/>
              </a:ext>
            </a:extLst>
          </p:cNvPr>
          <p:cNvSpPr>
            <a:spLocks noGrp="1" noChangeArrowheads="1"/>
          </p:cNvSpPr>
          <p:nvPr>
            <p:ph type="sldNum" sz="quarter" idx="12"/>
          </p:nvPr>
        </p:nvSpPr>
        <p:spPr>
          <a:ln/>
        </p:spPr>
        <p:txBody>
          <a:bodyPr/>
          <a:lstStyle>
            <a:lvl1pPr>
              <a:defRPr/>
            </a:lvl1pPr>
          </a:lstStyle>
          <a:p>
            <a:fld id="{0252761B-0089-EE4C-AD11-B3547FF7C264}" type="slidenum">
              <a:rPr lang="en-US" altLang="en-US"/>
              <a:pPr/>
              <a:t>‹#›</a:t>
            </a:fld>
            <a:endParaRPr lang="en-US" altLang="en-US"/>
          </a:p>
        </p:txBody>
      </p:sp>
    </p:spTree>
    <p:extLst>
      <p:ext uri="{BB962C8B-B14F-4D97-AF65-F5344CB8AC3E}">
        <p14:creationId xmlns:p14="http://schemas.microsoft.com/office/powerpoint/2010/main" val="363324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6E617C-7514-4244-AEE5-A3BBDCCF6B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532E6A-BC01-7741-9488-E17466C29E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9DCB83-C84E-274B-A542-16403D0EE531}"/>
              </a:ext>
            </a:extLst>
          </p:cNvPr>
          <p:cNvSpPr>
            <a:spLocks noGrp="1" noChangeArrowheads="1"/>
          </p:cNvSpPr>
          <p:nvPr>
            <p:ph type="sldNum" sz="quarter" idx="12"/>
          </p:nvPr>
        </p:nvSpPr>
        <p:spPr>
          <a:ln/>
        </p:spPr>
        <p:txBody>
          <a:bodyPr/>
          <a:lstStyle>
            <a:lvl1pPr>
              <a:defRPr/>
            </a:lvl1pPr>
          </a:lstStyle>
          <a:p>
            <a:fld id="{939580B0-A152-A644-84B7-3A361BD519E6}" type="slidenum">
              <a:rPr lang="en-US" altLang="en-US"/>
              <a:pPr/>
              <a:t>‹#›</a:t>
            </a:fld>
            <a:endParaRPr lang="en-US" altLang="en-US"/>
          </a:p>
        </p:txBody>
      </p:sp>
    </p:spTree>
    <p:extLst>
      <p:ext uri="{BB962C8B-B14F-4D97-AF65-F5344CB8AC3E}">
        <p14:creationId xmlns:p14="http://schemas.microsoft.com/office/powerpoint/2010/main" val="193344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FDCBDF1-7A30-D84F-AF1B-F6A076B9383B}"/>
              </a:ext>
            </a:extLst>
          </p:cNvPr>
          <p:cNvSpPr>
            <a:spLocks noGrp="1" noChangeArrowheads="1"/>
          </p:cNvSpPr>
          <p:nvPr>
            <p:ph type="title"/>
          </p:nvPr>
        </p:nvSpPr>
        <p:spPr bwMode="auto">
          <a:xfrm>
            <a:off x="1905000" y="838200"/>
            <a:ext cx="6553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a:extLst>
              <a:ext uri="{FF2B5EF4-FFF2-40B4-BE49-F238E27FC236}">
                <a16:creationId xmlns:a16="http://schemas.microsoft.com/office/drawing/2014/main" id="{860A31F4-5D6D-D543-92E9-17CE4D08319C}"/>
              </a:ext>
            </a:extLst>
          </p:cNvPr>
          <p:cNvSpPr>
            <a:spLocks noGrp="1" noChangeArrowheads="1"/>
          </p:cNvSpPr>
          <p:nvPr>
            <p:ph type="body" idx="1"/>
          </p:nvPr>
        </p:nvSpPr>
        <p:spPr bwMode="auto">
          <a:xfrm>
            <a:off x="685800" y="2133600"/>
            <a:ext cx="77724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a:extLst>
              <a:ext uri="{FF2B5EF4-FFF2-40B4-BE49-F238E27FC236}">
                <a16:creationId xmlns:a16="http://schemas.microsoft.com/office/drawing/2014/main" id="{1AF75FCF-68EC-4F4C-8AA2-398342BC08FF}"/>
              </a:ext>
            </a:extLst>
          </p:cNvPr>
          <p:cNvSpPr>
            <a:spLocks noGrp="1" noChangeArrowheads="1"/>
          </p:cNvSpPr>
          <p:nvPr>
            <p:ph type="dt" sz="half" idx="2"/>
          </p:nvPr>
        </p:nvSpPr>
        <p:spPr bwMode="auto">
          <a:xfrm>
            <a:off x="76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7173" name="Rectangle 5">
            <a:extLst>
              <a:ext uri="{FF2B5EF4-FFF2-40B4-BE49-F238E27FC236}">
                <a16:creationId xmlns:a16="http://schemas.microsoft.com/office/drawing/2014/main" id="{8694A9B1-374B-BF44-96DE-A429980DF482}"/>
              </a:ext>
            </a:extLst>
          </p:cNvPr>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7174" name="Rectangle 6">
            <a:extLst>
              <a:ext uri="{FF2B5EF4-FFF2-40B4-BE49-F238E27FC236}">
                <a16:creationId xmlns:a16="http://schemas.microsoft.com/office/drawing/2014/main" id="{48EA6D9F-667F-324A-9214-3CED0D02D307}"/>
              </a:ext>
            </a:extLst>
          </p:cNvPr>
          <p:cNvSpPr>
            <a:spLocks noGrp="1" noChangeArrowheads="1"/>
          </p:cNvSpPr>
          <p:nvPr>
            <p:ph type="sldNum" sz="quarter" idx="4"/>
          </p:nvPr>
        </p:nvSpPr>
        <p:spPr bwMode="auto">
          <a:xfrm>
            <a:off x="7162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Trebuchet MS" panose="020B0703020202090204" pitchFamily="34" charset="0"/>
                <a:ea typeface="Osaka" panose="020B0600000000000000" pitchFamily="34" charset="-128"/>
              </a:defRPr>
            </a:lvl1pPr>
          </a:lstStyle>
          <a:p>
            <a:fld id="{4DDEB58F-2486-1345-8244-CBD2C03EDC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5"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r" rtl="0" eaLnBrk="0" fontAlgn="base" hangingPunct="0">
        <a:spcBef>
          <a:spcPct val="0"/>
        </a:spcBef>
        <a:spcAft>
          <a:spcPct val="0"/>
        </a:spcAft>
        <a:defRPr sz="4400" b="1">
          <a:solidFill>
            <a:schemeClr val="tx2"/>
          </a:solidFill>
          <a:latin typeface="+mj-lt"/>
          <a:ea typeface="+mj-ea"/>
          <a:cs typeface="+mj-cs"/>
        </a:defRPr>
      </a:lvl1pPr>
      <a:lvl2pPr algn="r" rtl="0" eaLnBrk="0" fontAlgn="base" hangingPunct="0">
        <a:spcBef>
          <a:spcPct val="0"/>
        </a:spcBef>
        <a:spcAft>
          <a:spcPct val="0"/>
        </a:spcAft>
        <a:defRPr sz="4400" b="1">
          <a:solidFill>
            <a:schemeClr val="tx2"/>
          </a:solidFill>
          <a:latin typeface="Trebuchet MS" charset="0"/>
          <a:ea typeface="Osaka" charset="0"/>
          <a:cs typeface="Osaka" charset="0"/>
        </a:defRPr>
      </a:lvl2pPr>
      <a:lvl3pPr algn="r" rtl="0" eaLnBrk="0" fontAlgn="base" hangingPunct="0">
        <a:spcBef>
          <a:spcPct val="0"/>
        </a:spcBef>
        <a:spcAft>
          <a:spcPct val="0"/>
        </a:spcAft>
        <a:defRPr sz="4400" b="1">
          <a:solidFill>
            <a:schemeClr val="tx2"/>
          </a:solidFill>
          <a:latin typeface="Trebuchet MS" charset="0"/>
          <a:ea typeface="Osaka" charset="0"/>
          <a:cs typeface="Osaka" charset="0"/>
        </a:defRPr>
      </a:lvl3pPr>
      <a:lvl4pPr algn="r" rtl="0" eaLnBrk="0" fontAlgn="base" hangingPunct="0">
        <a:spcBef>
          <a:spcPct val="0"/>
        </a:spcBef>
        <a:spcAft>
          <a:spcPct val="0"/>
        </a:spcAft>
        <a:defRPr sz="4400" b="1">
          <a:solidFill>
            <a:schemeClr val="tx2"/>
          </a:solidFill>
          <a:latin typeface="Trebuchet MS" charset="0"/>
          <a:ea typeface="Osaka" charset="0"/>
          <a:cs typeface="Osaka" charset="0"/>
        </a:defRPr>
      </a:lvl4pPr>
      <a:lvl5pPr algn="r" rtl="0" eaLnBrk="0" fontAlgn="base" hangingPunct="0">
        <a:spcBef>
          <a:spcPct val="0"/>
        </a:spcBef>
        <a:spcAft>
          <a:spcPct val="0"/>
        </a:spcAft>
        <a:defRPr sz="4400" b="1">
          <a:solidFill>
            <a:schemeClr val="tx2"/>
          </a:solidFill>
          <a:latin typeface="Trebuchet MS" charset="0"/>
          <a:ea typeface="Osaka" charset="0"/>
          <a:cs typeface="Osaka" charset="0"/>
        </a:defRPr>
      </a:lvl5pPr>
      <a:lvl6pPr marL="457200" algn="r" rtl="0" fontAlgn="base">
        <a:spcBef>
          <a:spcPct val="0"/>
        </a:spcBef>
        <a:spcAft>
          <a:spcPct val="0"/>
        </a:spcAft>
        <a:defRPr sz="4400" b="1">
          <a:solidFill>
            <a:schemeClr val="tx2"/>
          </a:solidFill>
          <a:latin typeface="Trebuchet MS" charset="0"/>
          <a:ea typeface="Osaka" charset="0"/>
          <a:cs typeface="Osaka" charset="0"/>
        </a:defRPr>
      </a:lvl6pPr>
      <a:lvl7pPr marL="914400" algn="r" rtl="0" fontAlgn="base">
        <a:spcBef>
          <a:spcPct val="0"/>
        </a:spcBef>
        <a:spcAft>
          <a:spcPct val="0"/>
        </a:spcAft>
        <a:defRPr sz="4400" b="1">
          <a:solidFill>
            <a:schemeClr val="tx2"/>
          </a:solidFill>
          <a:latin typeface="Trebuchet MS" charset="0"/>
          <a:ea typeface="Osaka" charset="0"/>
          <a:cs typeface="Osaka" charset="0"/>
        </a:defRPr>
      </a:lvl7pPr>
      <a:lvl8pPr marL="1371600" algn="r" rtl="0" fontAlgn="base">
        <a:spcBef>
          <a:spcPct val="0"/>
        </a:spcBef>
        <a:spcAft>
          <a:spcPct val="0"/>
        </a:spcAft>
        <a:defRPr sz="4400" b="1">
          <a:solidFill>
            <a:schemeClr val="tx2"/>
          </a:solidFill>
          <a:latin typeface="Trebuchet MS" charset="0"/>
          <a:ea typeface="Osaka" charset="0"/>
          <a:cs typeface="Osaka" charset="0"/>
        </a:defRPr>
      </a:lvl8pPr>
      <a:lvl9pPr marL="1828800" algn="r" rtl="0" fontAlgn="base">
        <a:spcBef>
          <a:spcPct val="0"/>
        </a:spcBef>
        <a:spcAft>
          <a:spcPct val="0"/>
        </a:spcAft>
        <a:defRPr sz="4400" b="1">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40B3ABFE-957D-DF4F-BD0C-0DDA0C55F03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3059" name="Rectangle 3">
            <a:extLst>
              <a:ext uri="{FF2B5EF4-FFF2-40B4-BE49-F238E27FC236}">
                <a16:creationId xmlns:a16="http://schemas.microsoft.com/office/drawing/2014/main" id="{FABBD839-0156-824C-910A-1C3422F1F3C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3060" name="Rectangle 4">
            <a:extLst>
              <a:ext uri="{FF2B5EF4-FFF2-40B4-BE49-F238E27FC236}">
                <a16:creationId xmlns:a16="http://schemas.microsoft.com/office/drawing/2014/main" id="{0AE15A62-9FE4-3B4E-814A-5DE12BDDB37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73061" name="Rectangle 5">
            <a:extLst>
              <a:ext uri="{FF2B5EF4-FFF2-40B4-BE49-F238E27FC236}">
                <a16:creationId xmlns:a16="http://schemas.microsoft.com/office/drawing/2014/main" id="{B78FD860-AF5C-6D44-BD71-250914D76B7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73062" name="Rectangle 6">
            <a:extLst>
              <a:ext uri="{FF2B5EF4-FFF2-40B4-BE49-F238E27FC236}">
                <a16:creationId xmlns:a16="http://schemas.microsoft.com/office/drawing/2014/main" id="{9063E57D-EA73-2F4C-9BC3-27909F148E4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ea typeface="Osaka" panose="020B0600000000000000" pitchFamily="34" charset="-128"/>
              </a:defRPr>
            </a:lvl1pPr>
          </a:lstStyle>
          <a:p>
            <a:fld id="{6C77876A-B2B8-FE44-A050-8E094E178F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E2DB124-F0D4-1A40-AE44-BC4AEB52CD30}"/>
              </a:ext>
            </a:extLst>
          </p:cNvPr>
          <p:cNvSpPr>
            <a:spLocks noGrp="1" noChangeArrowheads="1"/>
          </p:cNvSpPr>
          <p:nvPr>
            <p:ph type="dt" sz="quarter" idx="10"/>
          </p:nvPr>
        </p:nvSpPr>
        <p:spPr>
          <a:noFill/>
        </p:spPr>
        <p:txBody>
          <a:bodyPr/>
          <a:lstStyle/>
          <a:p>
            <a:pPr>
              <a:defRPr/>
            </a:pPr>
            <a:endParaRPr lang="en-US"/>
          </a:p>
        </p:txBody>
      </p:sp>
      <p:sp>
        <p:nvSpPr>
          <p:cNvPr id="5" name="Rectangle 5">
            <a:extLst>
              <a:ext uri="{FF2B5EF4-FFF2-40B4-BE49-F238E27FC236}">
                <a16:creationId xmlns:a16="http://schemas.microsoft.com/office/drawing/2014/main" id="{1648608E-C6D4-A249-962C-AE090CBD06DA}"/>
              </a:ext>
            </a:extLst>
          </p:cNvPr>
          <p:cNvSpPr>
            <a:spLocks noGrp="1" noChangeArrowheads="1"/>
          </p:cNvSpPr>
          <p:nvPr>
            <p:ph type="ftr" sz="quarter" idx="11"/>
          </p:nvPr>
        </p:nvSpPr>
        <p:spPr>
          <a:noFill/>
        </p:spPr>
        <p:txBody>
          <a:bodyPr/>
          <a:lstStyle/>
          <a:p>
            <a:pPr>
              <a:defRPr/>
            </a:pPr>
            <a:endParaRPr lang="en-US"/>
          </a:p>
        </p:txBody>
      </p:sp>
      <p:sp>
        <p:nvSpPr>
          <p:cNvPr id="2050" name="Rectangle 2">
            <a:extLst>
              <a:ext uri="{FF2B5EF4-FFF2-40B4-BE49-F238E27FC236}">
                <a16:creationId xmlns:a16="http://schemas.microsoft.com/office/drawing/2014/main" id="{600D5744-CAE4-6D4E-A538-AE6801B57C0E}"/>
              </a:ext>
            </a:extLst>
          </p:cNvPr>
          <p:cNvSpPr>
            <a:spLocks noGrp="1" noChangeArrowheads="1"/>
          </p:cNvSpPr>
          <p:nvPr>
            <p:ph type="ctrTitle"/>
          </p:nvPr>
        </p:nvSpPr>
        <p:spPr>
          <a:xfrm>
            <a:off x="685800" y="1676400"/>
            <a:ext cx="7772400" cy="1752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4800" dirty="0">
                <a:latin typeface="Garamond" charset="0"/>
              </a:rPr>
              <a:t>Using Grammar to</a:t>
            </a:r>
            <a:br>
              <a:rPr lang="en-US" sz="4800" dirty="0">
                <a:latin typeface="Garamond" charset="0"/>
              </a:rPr>
            </a:br>
            <a:r>
              <a:rPr lang="en-US" sz="4800" dirty="0">
                <a:latin typeface="Garamond" charset="0"/>
              </a:rPr>
              <a:t>Improve Writing</a:t>
            </a:r>
            <a:endParaRPr lang="en-US" sz="4800" dirty="0"/>
          </a:p>
        </p:txBody>
      </p:sp>
      <p:sp>
        <p:nvSpPr>
          <p:cNvPr id="2051" name="Rectangle 3">
            <a:extLst>
              <a:ext uri="{FF2B5EF4-FFF2-40B4-BE49-F238E27FC236}">
                <a16:creationId xmlns:a16="http://schemas.microsoft.com/office/drawing/2014/main" id="{145828CD-F0C3-0E4D-AE82-C46C6CC33DD9}"/>
              </a:ext>
            </a:extLst>
          </p:cNvPr>
          <p:cNvSpPr>
            <a:spLocks noGrp="1" noChangeArrowheads="1"/>
          </p:cNvSpPr>
          <p:nvPr>
            <p:ph type="subTitle" idx="1"/>
          </p:nvPr>
        </p:nvSpPr>
        <p:spPr>
          <a:xfrm>
            <a:off x="1295400" y="3886200"/>
            <a:ext cx="64008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200" b="1" dirty="0">
                <a:latin typeface="Garamond"/>
                <a:cs typeface="Garamond"/>
              </a:rPr>
              <a:t>by Sarah Tantillo, </a:t>
            </a:r>
            <a:r>
              <a:rPr lang="en-US" sz="3200" b="1" dirty="0" err="1">
                <a:latin typeface="Garamond"/>
                <a:cs typeface="Garamond"/>
              </a:rPr>
              <a:t>Ed.D</a:t>
            </a:r>
            <a:r>
              <a:rPr lang="en-US" sz="3200" b="1" dirty="0">
                <a:latin typeface="Garamond"/>
                <a:cs typeface="Garamond"/>
              </a:rPr>
              <a:t>., LLC</a:t>
            </a:r>
            <a:endParaRPr lang="en-US" b="1" dirty="0">
              <a:latin typeface="Garamond"/>
              <a:cs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315BE60-6F98-734D-B227-1C9B454B2B11}"/>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93830BE5-0057-BB4F-8A02-C4164498DBBA}"/>
              </a:ext>
            </a:extLst>
          </p:cNvPr>
          <p:cNvSpPr>
            <a:spLocks noGrp="1" noChangeArrowheads="1"/>
          </p:cNvSpPr>
          <p:nvPr>
            <p:ph type="ftr" sz="quarter" idx="11"/>
          </p:nvPr>
        </p:nvSpPr>
        <p:spPr>
          <a:noFill/>
        </p:spPr>
        <p:txBody>
          <a:bodyPr/>
          <a:lstStyle/>
          <a:p>
            <a:pPr>
              <a:defRPr/>
            </a:pPr>
            <a:endParaRPr lang="en-US"/>
          </a:p>
        </p:txBody>
      </p:sp>
      <p:sp>
        <p:nvSpPr>
          <p:cNvPr id="143362" name="Rectangle 2">
            <a:extLst>
              <a:ext uri="{FF2B5EF4-FFF2-40B4-BE49-F238E27FC236}">
                <a16:creationId xmlns:a16="http://schemas.microsoft.com/office/drawing/2014/main" id="{92E213FC-DAE6-8445-93A3-08E2C14F7526}"/>
              </a:ext>
            </a:extLst>
          </p:cNvPr>
          <p:cNvSpPr>
            <a:spLocks noGrp="1" noChangeArrowheads="1"/>
          </p:cNvSpPr>
          <p:nvPr>
            <p:ph type="ctrTitle"/>
          </p:nvPr>
        </p:nvSpPr>
        <p:spPr>
          <a:xfrm>
            <a:off x="685800" y="152400"/>
            <a:ext cx="7772400" cy="4572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br>
              <a:rPr lang="en-US" altLang="en-US" sz="3600" dirty="0">
                <a:latin typeface="Garamond" panose="02020404030301010803" pitchFamily="18" charset="0"/>
              </a:rPr>
            </a:br>
            <a:br>
              <a:rPr lang="en-US" altLang="en-US" sz="3600" dirty="0">
                <a:latin typeface="Garamond" panose="02020404030301010803" pitchFamily="18" charset="0"/>
              </a:rPr>
            </a:br>
            <a:br>
              <a:rPr lang="en-US" altLang="en-US" sz="3600" dirty="0">
                <a:latin typeface="Garamond" panose="02020404030301010803" pitchFamily="18" charset="0"/>
              </a:rPr>
            </a:br>
            <a:r>
              <a:rPr lang="en-US" altLang="en-US" sz="3600" u="sng" dirty="0">
                <a:latin typeface="Garamond" panose="02020404030301010803" pitchFamily="18" charset="0"/>
              </a:rPr>
              <a:t>How We Teach Writing at GOLCS</a:t>
            </a:r>
            <a:r>
              <a:rPr lang="en-US" altLang="en-US" sz="3600" dirty="0">
                <a:latin typeface="Garamond" panose="02020404030301010803" pitchFamily="18" charset="0"/>
              </a:rPr>
              <a:t>:</a:t>
            </a:r>
            <a:br>
              <a:rPr lang="en-US" altLang="en-US" sz="3600" dirty="0">
                <a:latin typeface="Garamond" panose="02020404030301010803" pitchFamily="18" charset="0"/>
              </a:rPr>
            </a:br>
            <a:r>
              <a:rPr lang="en-US" altLang="en-US" sz="2400" dirty="0">
                <a:latin typeface="Garamond" panose="02020404030301010803" pitchFamily="18" charset="0"/>
              </a:rPr>
              <a:t>1. Quickly SORT and ASSESS Exit Tickets (or recent writing) to determine potential writing/grammar needs. </a:t>
            </a:r>
            <a:br>
              <a:rPr lang="en-US" altLang="en-US" sz="2400" dirty="0">
                <a:latin typeface="Garamond" panose="02020404030301010803" pitchFamily="18" charset="0"/>
              </a:rPr>
            </a:br>
            <a:br>
              <a:rPr lang="en-US" altLang="en-US" sz="2400" dirty="0">
                <a:latin typeface="Garamond" panose="02020404030301010803" pitchFamily="18" charset="0"/>
              </a:rPr>
            </a:br>
            <a:r>
              <a:rPr lang="en-US" altLang="en-US" sz="2400" dirty="0">
                <a:latin typeface="Garamond" panose="02020404030301010803" pitchFamily="18" charset="0"/>
              </a:rPr>
              <a:t>2. Design a WRITING MINI-LESSON targeting those needs.  Include at least one proficient exemplar and one not-yet-proficient example.</a:t>
            </a:r>
            <a:br>
              <a:rPr lang="en-US" altLang="en-US" sz="2400" dirty="0">
                <a:latin typeface="Garamond" panose="02020404030301010803" pitchFamily="18" charset="0"/>
              </a:rPr>
            </a:br>
            <a:br>
              <a:rPr lang="en-US" altLang="en-US" sz="2400" dirty="0">
                <a:latin typeface="Garamond" panose="02020404030301010803" pitchFamily="18" charset="0"/>
              </a:rPr>
            </a:br>
            <a:r>
              <a:rPr lang="en-US" altLang="en-US" sz="2400" dirty="0">
                <a:latin typeface="Garamond" panose="02020404030301010803" pitchFamily="18" charset="0"/>
              </a:rPr>
              <a:t>3. Students REVISE: A) independently, B) with Partner Feedback Protocol, or C) through Writing Conferences.</a:t>
            </a:r>
            <a:br>
              <a:rPr lang="en-US" altLang="en-US" sz="2000" dirty="0">
                <a:latin typeface="Garamond" panose="02020404030301010803" pitchFamily="18" charset="0"/>
              </a:rPr>
            </a:br>
            <a:endParaRPr lang="en-US" altLang="en-US" sz="2000" dirty="0">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42BE598-6E1F-6C41-AE72-EBE9770C8161}"/>
              </a:ext>
            </a:extLst>
          </p:cNvPr>
          <p:cNvSpPr>
            <a:spLocks noGrp="1" noChangeArrowheads="1"/>
          </p:cNvSpPr>
          <p:nvPr>
            <p:ph type="body" idx="1"/>
          </p:nvPr>
        </p:nvSpPr>
        <p:spPr>
          <a:xfrm>
            <a:off x="685800" y="1447800"/>
            <a:ext cx="7772400" cy="4648200"/>
          </a:xfrm>
        </p:spPr>
        <p:txBody>
          <a:bodyPr/>
          <a:lstStyle/>
          <a:p>
            <a:pPr marL="0" indent="0" algn="ctr">
              <a:buFontTx/>
              <a:buNone/>
              <a:defRPr/>
            </a:pPr>
            <a:r>
              <a:rPr lang="en-US" sz="4400" b="1" dirty="0">
                <a:latin typeface="Garamond"/>
                <a:cs typeface="Garamond"/>
              </a:rPr>
              <a:t>What should we</a:t>
            </a:r>
          </a:p>
          <a:p>
            <a:pPr marL="0" indent="0" algn="ctr">
              <a:buFontTx/>
              <a:buNone/>
              <a:defRPr/>
            </a:pPr>
            <a:endParaRPr lang="en-US" sz="4400" b="1" dirty="0">
              <a:latin typeface="Garamond"/>
              <a:cs typeface="Garamond"/>
            </a:endParaRPr>
          </a:p>
          <a:p>
            <a:pPr marL="0" indent="0" algn="ctr">
              <a:buFontTx/>
              <a:buNone/>
              <a:defRPr/>
            </a:pPr>
            <a:endParaRPr lang="en-US" sz="4400" b="1" dirty="0">
              <a:latin typeface="Garamond"/>
              <a:cs typeface="Garamond"/>
            </a:endParaRPr>
          </a:p>
          <a:p>
            <a:pPr marL="0" indent="0" algn="ctr">
              <a:buFontTx/>
              <a:buNone/>
              <a:defRPr/>
            </a:pPr>
            <a:endParaRPr lang="en-US" sz="4400" b="1" dirty="0">
              <a:latin typeface="Garamond"/>
              <a:cs typeface="Garamond"/>
            </a:endParaRPr>
          </a:p>
          <a:p>
            <a:pPr marL="0" indent="0" algn="ctr">
              <a:buFontTx/>
              <a:buNone/>
              <a:defRPr/>
            </a:pPr>
            <a:endParaRPr lang="en-US" sz="4400" b="1" dirty="0">
              <a:latin typeface="Garamond"/>
              <a:cs typeface="Garamond"/>
            </a:endParaRPr>
          </a:p>
          <a:p>
            <a:pPr marL="0" indent="0" algn="ctr">
              <a:buFontTx/>
              <a:buNone/>
              <a:defRPr/>
            </a:pPr>
            <a:r>
              <a:rPr lang="en-US" sz="4400" b="1" dirty="0">
                <a:latin typeface="Garamond"/>
                <a:cs typeface="Garamond"/>
              </a:rPr>
              <a:t>doing?</a:t>
            </a:r>
            <a:r>
              <a:rPr lang="en-US" sz="4400" dirty="0">
                <a:latin typeface="Garamond"/>
                <a:cs typeface="Garamond"/>
              </a:rPr>
              <a:t> </a:t>
            </a:r>
          </a:p>
        </p:txBody>
      </p:sp>
      <p:pic>
        <p:nvPicPr>
          <p:cNvPr id="48130" name="Picture 1" descr="STOP SIGN.png">
            <a:extLst>
              <a:ext uri="{FF2B5EF4-FFF2-40B4-BE49-F238E27FC236}">
                <a16:creationId xmlns:a16="http://schemas.microsoft.com/office/drawing/2014/main" id="{E530D31C-CB82-9E4B-BF0F-A306AC1AEB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D275DFC-5C65-5E4E-BF05-1551B37B53B7}"/>
              </a:ext>
            </a:extLst>
          </p:cNvPr>
          <p:cNvSpPr>
            <a:spLocks noGrp="1" noChangeArrowheads="1"/>
          </p:cNvSpPr>
          <p:nvPr>
            <p:ph type="body" idx="1"/>
          </p:nvPr>
        </p:nvSpPr>
        <p:spPr>
          <a:xfrm>
            <a:off x="685800" y="1447800"/>
            <a:ext cx="7772400" cy="4648200"/>
          </a:xfrm>
        </p:spPr>
        <p:txBody>
          <a:bodyPr/>
          <a:lstStyle/>
          <a:p>
            <a:pPr marL="0" indent="0" algn="r">
              <a:buFontTx/>
              <a:buNone/>
              <a:defRPr/>
            </a:pPr>
            <a:r>
              <a:rPr lang="en-US" sz="4400" b="1" dirty="0">
                <a:latin typeface="Garamond"/>
                <a:cs typeface="Garamond"/>
              </a:rPr>
              <a:t>making students</a:t>
            </a:r>
          </a:p>
          <a:p>
            <a:pPr marL="0" indent="0" algn="r">
              <a:buFontTx/>
              <a:buNone/>
              <a:defRPr/>
            </a:pPr>
            <a:r>
              <a:rPr lang="en-US" sz="4400" b="1" dirty="0">
                <a:latin typeface="Garamond"/>
                <a:cs typeface="Garamond"/>
              </a:rPr>
              <a:t>copy down</a:t>
            </a:r>
          </a:p>
          <a:p>
            <a:pPr marL="0" indent="0" algn="r">
              <a:buFontTx/>
              <a:buNone/>
              <a:defRPr/>
            </a:pPr>
            <a:r>
              <a:rPr lang="en-US" sz="4400" b="1" dirty="0">
                <a:latin typeface="Garamond"/>
                <a:cs typeface="Garamond"/>
              </a:rPr>
              <a:t>RULES or</a:t>
            </a:r>
          </a:p>
          <a:p>
            <a:pPr marL="0" indent="0" algn="r">
              <a:buFontTx/>
              <a:buNone/>
              <a:defRPr/>
            </a:pPr>
            <a:r>
              <a:rPr lang="en-US" sz="4400" b="1" dirty="0">
                <a:latin typeface="Garamond"/>
                <a:cs typeface="Garamond"/>
              </a:rPr>
              <a:t>DEFINITIONS</a:t>
            </a:r>
          </a:p>
          <a:p>
            <a:pPr marL="0" indent="0" algn="r">
              <a:buFontTx/>
              <a:buNone/>
              <a:defRPr/>
            </a:pPr>
            <a:r>
              <a:rPr lang="en-US" sz="4400" b="1" dirty="0">
                <a:latin typeface="Garamond"/>
                <a:cs typeface="Garamond"/>
              </a:rPr>
              <a:t>first.</a:t>
            </a:r>
            <a:endParaRPr lang="en-US" sz="4400" dirty="0">
              <a:latin typeface="Garamond"/>
              <a:cs typeface="Garamond"/>
            </a:endParaRPr>
          </a:p>
        </p:txBody>
      </p:sp>
      <p:pic>
        <p:nvPicPr>
          <p:cNvPr id="50178" name="Picture 1" descr="STOP SIGN.png">
            <a:extLst>
              <a:ext uri="{FF2B5EF4-FFF2-40B4-BE49-F238E27FC236}">
                <a16:creationId xmlns:a16="http://schemas.microsoft.com/office/drawing/2014/main" id="{E109FA1B-029E-B342-AAA5-E4DDDDEF6E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164465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70F03ED-A4A9-F84F-9034-4695DD2459CC}"/>
              </a:ext>
            </a:extLst>
          </p:cNvPr>
          <p:cNvSpPr>
            <a:spLocks noGrp="1" noChangeArrowheads="1"/>
          </p:cNvSpPr>
          <p:nvPr>
            <p:ph type="body" idx="1"/>
          </p:nvPr>
        </p:nvSpPr>
        <p:spPr>
          <a:xfrm>
            <a:off x="685800" y="1447800"/>
            <a:ext cx="7772400" cy="4648200"/>
          </a:xfrm>
        </p:spPr>
        <p:txBody>
          <a:bodyPr/>
          <a:lstStyle/>
          <a:p>
            <a:pPr marL="0" indent="0">
              <a:buFontTx/>
              <a:buNone/>
              <a:defRPr/>
            </a:pPr>
            <a:endParaRPr lang="en-US" sz="3600" b="1" dirty="0">
              <a:latin typeface="Garamond"/>
              <a:cs typeface="Garamond"/>
            </a:endParaRPr>
          </a:p>
          <a:p>
            <a:pPr marL="0" indent="0" algn="r">
              <a:buFontTx/>
              <a:buNone/>
              <a:defRPr/>
            </a:pPr>
            <a:r>
              <a:rPr lang="en-US" sz="3600" b="1" dirty="0">
                <a:latin typeface="Garamond"/>
                <a:cs typeface="Garamond"/>
              </a:rPr>
              <a:t>using</a:t>
            </a:r>
          </a:p>
          <a:p>
            <a:pPr marL="0" indent="0" algn="r">
              <a:buFontTx/>
              <a:buNone/>
              <a:defRPr/>
            </a:pPr>
            <a:r>
              <a:rPr lang="en-US" sz="3600" b="1" dirty="0">
                <a:latin typeface="Garamond"/>
                <a:cs typeface="Garamond"/>
              </a:rPr>
              <a:t>					DAILY ORAL</a:t>
            </a:r>
          </a:p>
          <a:p>
            <a:pPr marL="0" indent="0" algn="r">
              <a:buFontTx/>
              <a:buNone/>
              <a:defRPr/>
            </a:pPr>
            <a:r>
              <a:rPr lang="en-US" sz="3600" b="1" dirty="0">
                <a:latin typeface="Garamond"/>
                <a:cs typeface="Garamond"/>
              </a:rPr>
              <a:t>					LANGUAGE.</a:t>
            </a:r>
          </a:p>
        </p:txBody>
      </p:sp>
      <p:pic>
        <p:nvPicPr>
          <p:cNvPr id="52226" name="Picture 3" descr="STOP SIGN.png">
            <a:extLst>
              <a:ext uri="{FF2B5EF4-FFF2-40B4-BE49-F238E27FC236}">
                <a16:creationId xmlns:a16="http://schemas.microsoft.com/office/drawing/2014/main" id="{FA45F44E-8FE3-B942-ABE7-B5DF985D5E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3CF3D38-D191-4144-B401-15DE04162BFD}"/>
              </a:ext>
            </a:extLst>
          </p:cNvPr>
          <p:cNvSpPr>
            <a:spLocks noGrp="1" noChangeArrowheads="1"/>
          </p:cNvSpPr>
          <p:nvPr>
            <p:ph type="body" idx="1"/>
          </p:nvPr>
        </p:nvSpPr>
        <p:spPr>
          <a:xfrm>
            <a:off x="685800" y="1447800"/>
            <a:ext cx="7772400" cy="4648200"/>
          </a:xfrm>
        </p:spPr>
        <p:txBody>
          <a:bodyPr/>
          <a:lstStyle/>
          <a:p>
            <a:pPr marL="0" indent="0">
              <a:buFontTx/>
              <a:buNone/>
            </a:pPr>
            <a:r>
              <a:rPr lang="en-US" altLang="en-US" sz="3600" b="1">
                <a:latin typeface="Garamond" panose="02020404030301010803" pitchFamily="18" charset="0"/>
              </a:rPr>
              <a:t>DOL example:</a:t>
            </a:r>
          </a:p>
          <a:p>
            <a:pPr marL="0" indent="0">
              <a:buFontTx/>
              <a:buNone/>
            </a:pPr>
            <a:endParaRPr lang="en-US" altLang="en-US" sz="3600" b="1">
              <a:latin typeface="Garamond" panose="02020404030301010803" pitchFamily="18" charset="0"/>
            </a:endParaRPr>
          </a:p>
          <a:p>
            <a:pPr marL="0" indent="0">
              <a:buFontTx/>
              <a:buNone/>
            </a:pPr>
            <a:r>
              <a:rPr lang="en-US" altLang="en-US" sz="3600" b="1">
                <a:latin typeface="Garamond" panose="02020404030301010803" pitchFamily="18" charset="0"/>
              </a:rPr>
              <a:t>“we where all exited because we jumped up and down.”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EF88997-FC62-BF4E-A1EB-742DD48FCFCE}"/>
              </a:ext>
            </a:extLst>
          </p:cNvPr>
          <p:cNvSpPr>
            <a:spLocks noGrp="1" noChangeArrowheads="1"/>
          </p:cNvSpPr>
          <p:nvPr>
            <p:ph type="body" idx="1"/>
          </p:nvPr>
        </p:nvSpPr>
        <p:spPr>
          <a:xfrm>
            <a:off x="685800" y="1447800"/>
            <a:ext cx="7772400" cy="4648200"/>
          </a:xfrm>
        </p:spPr>
        <p:txBody>
          <a:bodyPr/>
          <a:lstStyle/>
          <a:p>
            <a:pPr marL="0" indent="0">
              <a:buFontTx/>
              <a:buNone/>
            </a:pPr>
            <a:r>
              <a:rPr lang="en-US" altLang="en-US" sz="3600" b="1" u="sng">
                <a:latin typeface="Garamond" panose="02020404030301010803" pitchFamily="18" charset="0"/>
              </a:rPr>
              <a:t>Better:</a:t>
            </a:r>
          </a:p>
          <a:p>
            <a:pPr marL="0" indent="0"/>
            <a:r>
              <a:rPr lang="en-US" altLang="en-US" sz="3600" b="1">
                <a:latin typeface="Garamond" panose="02020404030301010803" pitchFamily="18" charset="0"/>
              </a:rPr>
              <a:t>“Running home, he tripped on his shoelaces.”</a:t>
            </a:r>
          </a:p>
          <a:p>
            <a:pPr marL="0" indent="0" algn="ctr">
              <a:buFontTx/>
              <a:buNone/>
            </a:pPr>
            <a:r>
              <a:rPr lang="en-US" altLang="en-US" sz="3600" b="1">
                <a:latin typeface="Garamond" panose="02020404030301010803" pitchFamily="18" charset="0"/>
              </a:rPr>
              <a:t>vs.</a:t>
            </a:r>
          </a:p>
          <a:p>
            <a:pPr marL="0" indent="0"/>
            <a:r>
              <a:rPr lang="en-US" altLang="en-US" sz="3600" b="1">
                <a:latin typeface="Garamond" panose="02020404030301010803" pitchFamily="18" charset="0"/>
              </a:rPr>
              <a:t>“He tripped on his shoelaces, running home.”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18B478F-DA6C-404B-90B4-67C92A5076CE}"/>
              </a:ext>
            </a:extLst>
          </p:cNvPr>
          <p:cNvSpPr>
            <a:spLocks noGrp="1" noChangeArrowheads="1"/>
          </p:cNvSpPr>
          <p:nvPr>
            <p:ph type="body" idx="1"/>
          </p:nvPr>
        </p:nvSpPr>
        <p:spPr>
          <a:xfrm>
            <a:off x="685800" y="1447800"/>
            <a:ext cx="7772400" cy="4648200"/>
          </a:xfrm>
        </p:spPr>
        <p:txBody>
          <a:bodyPr/>
          <a:lstStyle/>
          <a:p>
            <a:pPr marL="0" indent="0" algn="r">
              <a:buFontTx/>
              <a:buNone/>
              <a:defRPr/>
            </a:pPr>
            <a:endParaRPr lang="en-US" sz="3600" b="1" dirty="0">
              <a:latin typeface="Garamond"/>
              <a:cs typeface="Garamond"/>
            </a:endParaRPr>
          </a:p>
          <a:p>
            <a:pPr marL="0" indent="0" algn="r">
              <a:buFontTx/>
              <a:buNone/>
              <a:defRPr/>
            </a:pPr>
            <a:endParaRPr lang="en-US" sz="3600" b="1" dirty="0">
              <a:latin typeface="Garamond"/>
              <a:cs typeface="Garamond"/>
            </a:endParaRPr>
          </a:p>
          <a:p>
            <a:pPr marL="0" indent="0" algn="r">
              <a:buFontTx/>
              <a:buNone/>
              <a:defRPr/>
            </a:pPr>
            <a:r>
              <a:rPr lang="en-US" sz="4400" b="1" dirty="0">
                <a:latin typeface="Garamond"/>
                <a:cs typeface="Garamond"/>
              </a:rPr>
              <a:t>drilling.</a:t>
            </a:r>
            <a:endParaRPr lang="en-US" sz="4400" dirty="0">
              <a:latin typeface="Garamond"/>
              <a:cs typeface="Garamond"/>
            </a:endParaRPr>
          </a:p>
        </p:txBody>
      </p:sp>
      <p:pic>
        <p:nvPicPr>
          <p:cNvPr id="58370" name="Picture 1" descr="STOP SIGN.png">
            <a:extLst>
              <a:ext uri="{FF2B5EF4-FFF2-40B4-BE49-F238E27FC236}">
                <a16:creationId xmlns:a16="http://schemas.microsoft.com/office/drawing/2014/main" id="{564993FA-0799-E546-9B22-39E068626F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1541463"/>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4D95131-A0AB-A944-A078-D754E968E8BB}"/>
              </a:ext>
            </a:extLst>
          </p:cNvPr>
          <p:cNvSpPr>
            <a:spLocks noGrp="1" noChangeArrowheads="1"/>
          </p:cNvSpPr>
          <p:nvPr>
            <p:ph type="body" idx="1"/>
          </p:nvPr>
        </p:nvSpPr>
        <p:spPr>
          <a:xfrm>
            <a:off x="685800" y="1447800"/>
            <a:ext cx="7772400" cy="4648200"/>
          </a:xfrm>
        </p:spPr>
        <p:txBody>
          <a:bodyPr/>
          <a:lstStyle/>
          <a:p>
            <a:pPr marL="0" indent="0">
              <a:buFontTx/>
              <a:buNone/>
            </a:pPr>
            <a:r>
              <a:rPr lang="en-US" altLang="en-US" sz="3600" b="1" u="sng">
                <a:latin typeface="Garamond" panose="02020404030301010803" pitchFamily="18" charset="0"/>
              </a:rPr>
              <a:t>Drilling example:</a:t>
            </a:r>
          </a:p>
          <a:p>
            <a:pPr marL="0" indent="0">
              <a:buFontTx/>
              <a:buNone/>
            </a:pPr>
            <a:r>
              <a:rPr lang="en-US" altLang="en-US" sz="3600" b="1">
                <a:latin typeface="Garamond" panose="02020404030301010803" pitchFamily="18" charset="0"/>
              </a:rPr>
              <a:t>“Circle every adverb.”</a:t>
            </a:r>
          </a:p>
          <a:p>
            <a:pPr marL="0" indent="0">
              <a:buFontTx/>
              <a:buNone/>
            </a:pPr>
            <a:endParaRPr lang="en-US" altLang="en-US" sz="3600" b="1">
              <a:latin typeface="Garamond" panose="02020404030301010803" pitchFamily="18" charset="0"/>
            </a:endParaRPr>
          </a:p>
          <a:p>
            <a:pPr marL="0" indent="0">
              <a:buFontTx/>
              <a:buNone/>
            </a:pPr>
            <a:r>
              <a:rPr lang="en-US" altLang="en-US" sz="3600" b="1" u="sng">
                <a:latin typeface="Garamond" panose="02020404030301010803" pitchFamily="18" charset="0"/>
              </a:rPr>
              <a:t>Compare this to:</a:t>
            </a:r>
          </a:p>
          <a:p>
            <a:pPr marL="0" indent="0">
              <a:buFontTx/>
              <a:buNone/>
            </a:pPr>
            <a:r>
              <a:rPr lang="en-US" altLang="en-US" sz="3600" b="1">
                <a:latin typeface="Garamond" panose="02020404030301010803" pitchFamily="18" charset="0"/>
              </a:rPr>
              <a:t>“Write a sentence using an adverb and explain how it functions in the sentence.”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FA70015-50D9-8B4F-8A6F-88AA07B1AE12}"/>
              </a:ext>
            </a:extLst>
          </p:cNvPr>
          <p:cNvSpPr>
            <a:spLocks noGrp="1" noChangeArrowheads="1"/>
          </p:cNvSpPr>
          <p:nvPr>
            <p:ph type="body" idx="1"/>
          </p:nvPr>
        </p:nvSpPr>
        <p:spPr>
          <a:xfrm>
            <a:off x="685800" y="1447800"/>
            <a:ext cx="7772400" cy="4648200"/>
          </a:xfrm>
        </p:spPr>
        <p:txBody>
          <a:bodyPr/>
          <a:lstStyle/>
          <a:p>
            <a:pPr marL="0" indent="0">
              <a:buFontTx/>
              <a:buNone/>
              <a:defRPr/>
            </a:pPr>
            <a:endParaRPr lang="en-US" sz="3600" b="1" dirty="0">
              <a:latin typeface="Garamond"/>
              <a:cs typeface="Garamond"/>
            </a:endParaRPr>
          </a:p>
          <a:p>
            <a:pPr marL="0" indent="0" algn="r">
              <a:buFontTx/>
              <a:buNone/>
              <a:defRPr/>
            </a:pPr>
            <a:r>
              <a:rPr lang="en-US" sz="4400" b="1" dirty="0">
                <a:latin typeface="Garamond"/>
                <a:cs typeface="Garamond"/>
              </a:rPr>
              <a:t>over-editing</a:t>
            </a:r>
          </a:p>
          <a:p>
            <a:pPr marL="0" indent="0" algn="r">
              <a:buFontTx/>
              <a:buNone/>
              <a:defRPr/>
            </a:pPr>
            <a:r>
              <a:rPr lang="en-US" sz="4400" b="1" dirty="0">
                <a:latin typeface="Garamond"/>
                <a:cs typeface="Garamond"/>
              </a:rPr>
              <a:t>student work!</a:t>
            </a:r>
            <a:endParaRPr lang="en-US" sz="4400" dirty="0">
              <a:latin typeface="Garamond"/>
              <a:cs typeface="Garamond"/>
            </a:endParaRPr>
          </a:p>
        </p:txBody>
      </p:sp>
      <p:pic>
        <p:nvPicPr>
          <p:cNvPr id="62466" name="Picture 1" descr="STOP SIGN.png">
            <a:extLst>
              <a:ext uri="{FF2B5EF4-FFF2-40B4-BE49-F238E27FC236}">
                <a16:creationId xmlns:a16="http://schemas.microsoft.com/office/drawing/2014/main" id="{7812D706-5793-774D-8479-842341BD6F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571625"/>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FA70015-50D9-8B4F-8A6F-88AA07B1AE12}"/>
              </a:ext>
            </a:extLst>
          </p:cNvPr>
          <p:cNvSpPr>
            <a:spLocks noGrp="1" noChangeArrowheads="1"/>
          </p:cNvSpPr>
          <p:nvPr>
            <p:ph type="body" idx="1"/>
          </p:nvPr>
        </p:nvSpPr>
        <p:spPr>
          <a:xfrm>
            <a:off x="685800" y="1447800"/>
            <a:ext cx="7772400" cy="4648200"/>
          </a:xfrm>
        </p:spPr>
        <p:txBody>
          <a:bodyPr/>
          <a:lstStyle/>
          <a:p>
            <a:pPr marL="0" indent="0" algn="ctr">
              <a:buFontTx/>
              <a:buNone/>
              <a:defRPr/>
            </a:pPr>
            <a:r>
              <a:rPr lang="en-US" altLang="en-US" sz="4400" b="1" dirty="0">
                <a:latin typeface="Garamond" panose="02020404030301010803" pitchFamily="18" charset="0"/>
              </a:rPr>
              <a:t>Seven Principles</a:t>
            </a:r>
          </a:p>
          <a:p>
            <a:pPr marL="0" indent="0" algn="ctr">
              <a:buFontTx/>
              <a:buNone/>
              <a:defRPr/>
            </a:pPr>
            <a:r>
              <a:rPr lang="en-US" altLang="en-US" sz="4400" b="1" dirty="0">
                <a:latin typeface="Garamond" panose="02020404030301010803" pitchFamily="18" charset="0"/>
              </a:rPr>
              <a:t>for Effective Grammar/ Writing Instruction</a:t>
            </a:r>
            <a:endParaRPr lang="en-US" sz="4400" b="1" dirty="0">
              <a:latin typeface="Garamond"/>
              <a:cs typeface="Garamond"/>
            </a:endParaRPr>
          </a:p>
        </p:txBody>
      </p:sp>
    </p:spTree>
    <p:extLst>
      <p:ext uri="{BB962C8B-B14F-4D97-AF65-F5344CB8AC3E}">
        <p14:creationId xmlns:p14="http://schemas.microsoft.com/office/powerpoint/2010/main" val="266906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87AB055-4DCC-0F44-8301-0ECFC0AF2131}"/>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50A3A979-AFB2-4E46-8ED7-9D381B0C6639}"/>
              </a:ext>
            </a:extLst>
          </p:cNvPr>
          <p:cNvSpPr>
            <a:spLocks noGrp="1" noChangeArrowheads="1"/>
          </p:cNvSpPr>
          <p:nvPr>
            <p:ph type="ftr" sz="quarter" idx="11"/>
          </p:nvPr>
        </p:nvSpPr>
        <p:spPr>
          <a:noFill/>
        </p:spPr>
        <p:txBody>
          <a:bodyPr/>
          <a:lstStyle/>
          <a:p>
            <a:pPr>
              <a:defRPr/>
            </a:pPr>
            <a:endParaRPr lang="en-US"/>
          </a:p>
        </p:txBody>
      </p:sp>
      <p:sp>
        <p:nvSpPr>
          <p:cNvPr id="143362" name="Rectangle 2">
            <a:extLst>
              <a:ext uri="{FF2B5EF4-FFF2-40B4-BE49-F238E27FC236}">
                <a16:creationId xmlns:a16="http://schemas.microsoft.com/office/drawing/2014/main" id="{2FD1B1D9-1D61-8D45-89B1-5D935ACB4665}"/>
              </a:ext>
            </a:extLst>
          </p:cNvPr>
          <p:cNvSpPr>
            <a:spLocks noGrp="1" noChangeArrowheads="1"/>
          </p:cNvSpPr>
          <p:nvPr>
            <p:ph type="ctrTitle"/>
          </p:nvPr>
        </p:nvSpPr>
        <p:spPr>
          <a:xfrm>
            <a:off x="685800" y="1447800"/>
            <a:ext cx="7772400" cy="2743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solidFill>
                  <a:schemeClr val="tx1"/>
                </a:solidFill>
                <a:latin typeface="Garamond"/>
                <a:cs typeface="Garamond"/>
              </a:rPr>
              <a:t>DO NOW:</a:t>
            </a:r>
            <a:br>
              <a:rPr lang="en-US" b="0" dirty="0">
                <a:solidFill>
                  <a:schemeClr val="tx1"/>
                </a:solidFill>
                <a:latin typeface="Garamond"/>
                <a:cs typeface="Garamond"/>
              </a:rPr>
            </a:br>
            <a:r>
              <a:rPr lang="en-US" sz="3600" dirty="0">
                <a:latin typeface="Garamond"/>
                <a:cs typeface="Garamond"/>
              </a:rPr>
              <a:t>What is most challenging for you about teaching grammar and writing?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51F09D4-E210-B743-ADF2-D2A73D6AACC8}"/>
              </a:ext>
            </a:extLst>
          </p:cNvPr>
          <p:cNvSpPr>
            <a:spLocks noGrp="1" noChangeArrowheads="1"/>
          </p:cNvSpPr>
          <p:nvPr>
            <p:ph type="ctrTitle"/>
          </p:nvPr>
        </p:nvSpPr>
        <p:spPr>
          <a:xfrm>
            <a:off x="2057400" y="838200"/>
            <a:ext cx="6400800" cy="9144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defRPr/>
            </a:pPr>
            <a:r>
              <a:rPr lang="en-US" sz="3200" u="sng" dirty="0">
                <a:latin typeface="Garamond"/>
                <a:cs typeface="Garamond"/>
              </a:rPr>
              <a:t>#1: Treat Students Like Detectives.</a:t>
            </a:r>
            <a:br>
              <a:rPr lang="en-US" sz="3200" u="sng" dirty="0">
                <a:latin typeface="Garamond"/>
                <a:cs typeface="Garamond"/>
              </a:rPr>
            </a:br>
            <a:endParaRPr lang="en-US" sz="3200" u="sng" dirty="0">
              <a:solidFill>
                <a:srgbClr val="1A1A1A"/>
              </a:solidFill>
              <a:latin typeface="Garamond"/>
              <a:cs typeface="Garamond"/>
            </a:endParaRPr>
          </a:p>
        </p:txBody>
      </p:sp>
      <p:graphicFrame>
        <p:nvGraphicFramePr>
          <p:cNvPr id="2" name="Table 1">
            <a:extLst>
              <a:ext uri="{FF2B5EF4-FFF2-40B4-BE49-F238E27FC236}">
                <a16:creationId xmlns:a16="http://schemas.microsoft.com/office/drawing/2014/main" id="{118A1A7D-CBE9-BE48-9638-CB93E4EFD34C}"/>
              </a:ext>
            </a:extLst>
          </p:cNvPr>
          <p:cNvGraphicFramePr>
            <a:graphicFrameLocks noGrp="1"/>
          </p:cNvGraphicFramePr>
          <p:nvPr/>
        </p:nvGraphicFramePr>
        <p:xfrm>
          <a:off x="1447800" y="3886200"/>
          <a:ext cx="6096000" cy="1482724"/>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681">
                <a:tc>
                  <a:txBody>
                    <a:bodyPr/>
                    <a:lstStyle/>
                    <a:p>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extLst>
                  <a:ext uri="{0D108BD9-81ED-4DB2-BD59-A6C34878D82A}">
                    <a16:rowId xmlns:a16="http://schemas.microsoft.com/office/drawing/2014/main" val="10000"/>
                  </a:ext>
                </a:extLst>
              </a:tr>
              <a:tr h="370681">
                <a:tc>
                  <a:txBody>
                    <a:bodyPr/>
                    <a:lstStyle/>
                    <a:p>
                      <a:endParaRPr lang="en-US" sz="1800"/>
                    </a:p>
                  </a:txBody>
                  <a:tcPr marT="45700" marB="45700"/>
                </a:tc>
                <a:tc>
                  <a:txBody>
                    <a:bodyPr/>
                    <a:lstStyle/>
                    <a:p>
                      <a:endParaRPr lang="en-US" sz="1800"/>
                    </a:p>
                  </a:txBody>
                  <a:tcPr marT="45700" marB="45700"/>
                </a:tc>
                <a:tc>
                  <a:txBody>
                    <a:bodyPr/>
                    <a:lstStyle/>
                    <a:p>
                      <a:endParaRPr lang="en-US" sz="1800"/>
                    </a:p>
                  </a:txBody>
                  <a:tcPr marT="45700" marB="45700"/>
                </a:tc>
                <a:extLst>
                  <a:ext uri="{0D108BD9-81ED-4DB2-BD59-A6C34878D82A}">
                    <a16:rowId xmlns:a16="http://schemas.microsoft.com/office/drawing/2014/main" val="10001"/>
                  </a:ext>
                </a:extLst>
              </a:tr>
              <a:tr h="370681">
                <a:tc>
                  <a:txBody>
                    <a:bodyPr/>
                    <a:lstStyle/>
                    <a:p>
                      <a:endParaRPr lang="en-US" sz="1800"/>
                    </a:p>
                  </a:txBody>
                  <a:tcPr marT="45700" marB="45700"/>
                </a:tc>
                <a:tc>
                  <a:txBody>
                    <a:bodyPr/>
                    <a:lstStyle/>
                    <a:p>
                      <a:endParaRPr lang="en-US" sz="1800"/>
                    </a:p>
                  </a:txBody>
                  <a:tcPr marT="45700" marB="45700"/>
                </a:tc>
                <a:tc>
                  <a:txBody>
                    <a:bodyPr/>
                    <a:lstStyle/>
                    <a:p>
                      <a:endParaRPr lang="en-US" sz="1800"/>
                    </a:p>
                  </a:txBody>
                  <a:tcPr marT="45700" marB="45700"/>
                </a:tc>
                <a:extLst>
                  <a:ext uri="{0D108BD9-81ED-4DB2-BD59-A6C34878D82A}">
                    <a16:rowId xmlns:a16="http://schemas.microsoft.com/office/drawing/2014/main" val="10002"/>
                  </a:ext>
                </a:extLst>
              </a:tr>
              <a:tr h="370681">
                <a:tc>
                  <a:txBody>
                    <a:bodyPr/>
                    <a:lstStyle/>
                    <a:p>
                      <a:endParaRPr lang="en-US" sz="1800"/>
                    </a:p>
                  </a:txBody>
                  <a:tcPr marT="45700" marB="45700"/>
                </a:tc>
                <a:tc>
                  <a:txBody>
                    <a:bodyPr/>
                    <a:lstStyle/>
                    <a:p>
                      <a:endParaRPr lang="en-US" sz="1800"/>
                    </a:p>
                  </a:txBody>
                  <a:tcPr marT="45700" marB="45700"/>
                </a:tc>
                <a:tc>
                  <a:txBody>
                    <a:bodyPr/>
                    <a:lstStyle/>
                    <a:p>
                      <a:endParaRPr lang="en-US" sz="1800" dirty="0"/>
                    </a:p>
                  </a:txBody>
                  <a:tcPr marT="45700" marB="45700"/>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4BA70B0E-F43E-EC44-B69F-93185AB366BF}"/>
              </a:ext>
            </a:extLst>
          </p:cNvPr>
          <p:cNvGraphicFramePr>
            <a:graphicFrameLocks noGrp="1"/>
          </p:cNvGraphicFramePr>
          <p:nvPr/>
        </p:nvGraphicFramePr>
        <p:xfrm>
          <a:off x="1371600" y="1676400"/>
          <a:ext cx="6858000" cy="3675064"/>
        </p:xfrm>
        <a:graphic>
          <a:graphicData uri="http://schemas.openxmlformats.org/drawingml/2006/table">
            <a:tbl>
              <a:tblPr firstRow="1" bandRow="1">
                <a:tableStyleId>{2D5ABB26-0587-4C30-8999-92F81FD0307C}</a:tableStyleId>
              </a:tblPr>
              <a:tblGrid>
                <a:gridCol w="771525">
                  <a:extLst>
                    <a:ext uri="{9D8B030D-6E8A-4147-A177-3AD203B41FA5}">
                      <a16:colId xmlns:a16="http://schemas.microsoft.com/office/drawing/2014/main" val="20000"/>
                    </a:ext>
                  </a:extLst>
                </a:gridCol>
                <a:gridCol w="2962275">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633373">
                <a:tc>
                  <a:txBody>
                    <a:bodyPr/>
                    <a:lstStyle/>
                    <a:p>
                      <a:endParaRPr lang="en-US" sz="2800" dirty="0">
                        <a:latin typeface="Garamond"/>
                        <a:cs typeface="Garamond"/>
                      </a:endParaRPr>
                    </a:p>
                  </a:txBody>
                  <a:tcPr marT="45728" marB="45728"/>
                </a:tc>
                <a:tc>
                  <a:txBody>
                    <a:bodyPr/>
                    <a:lstStyle/>
                    <a:p>
                      <a:r>
                        <a:rPr lang="en-US" sz="2800" u="sng" dirty="0">
                          <a:latin typeface="Garamond"/>
                          <a:cs typeface="Garamond"/>
                        </a:rPr>
                        <a:t>COLUMN A</a:t>
                      </a:r>
                    </a:p>
                  </a:txBody>
                  <a:tcPr marT="45728" marB="45728"/>
                </a:tc>
                <a:tc>
                  <a:txBody>
                    <a:bodyPr/>
                    <a:lstStyle/>
                    <a:p>
                      <a:r>
                        <a:rPr lang="en-US" sz="2800" u="sng" dirty="0">
                          <a:latin typeface="Garamond"/>
                          <a:cs typeface="Garamond"/>
                        </a:rPr>
                        <a:t>COLUMN B</a:t>
                      </a:r>
                    </a:p>
                  </a:txBody>
                  <a:tcPr marT="45728" marB="45728"/>
                </a:tc>
                <a:extLst>
                  <a:ext uri="{0D108BD9-81ED-4DB2-BD59-A6C34878D82A}">
                    <a16:rowId xmlns:a16="http://schemas.microsoft.com/office/drawing/2014/main" val="10000"/>
                  </a:ext>
                </a:extLst>
              </a:tr>
              <a:tr h="633373">
                <a:tc>
                  <a:txBody>
                    <a:bodyPr/>
                    <a:lstStyle/>
                    <a:p>
                      <a:r>
                        <a:rPr lang="en-US" sz="2800" dirty="0">
                          <a:latin typeface="Garamond"/>
                          <a:cs typeface="Garamond"/>
                        </a:rPr>
                        <a:t>1)</a:t>
                      </a:r>
                    </a:p>
                  </a:txBody>
                  <a:tcPr marT="45728" marB="45728"/>
                </a:tc>
                <a:tc>
                  <a:txBody>
                    <a:bodyPr/>
                    <a:lstStyle/>
                    <a:p>
                      <a:r>
                        <a:rPr lang="en-US" sz="2800" dirty="0">
                          <a:latin typeface="Garamond"/>
                          <a:cs typeface="Garamond"/>
                        </a:rPr>
                        <a:t>I like John.</a:t>
                      </a:r>
                    </a:p>
                  </a:txBody>
                  <a:tcPr marT="45728" marB="45728"/>
                </a:tc>
                <a:tc>
                  <a:txBody>
                    <a:bodyPr/>
                    <a:lstStyle/>
                    <a:p>
                      <a:r>
                        <a:rPr lang="en-US" sz="2800" dirty="0">
                          <a:latin typeface="Garamond"/>
                          <a:cs typeface="Garamond"/>
                        </a:rPr>
                        <a:t>I like him.</a:t>
                      </a:r>
                    </a:p>
                  </a:txBody>
                  <a:tcPr marT="45728" marB="45728"/>
                </a:tc>
                <a:extLst>
                  <a:ext uri="{0D108BD9-81ED-4DB2-BD59-A6C34878D82A}">
                    <a16:rowId xmlns:a16="http://schemas.microsoft.com/office/drawing/2014/main" val="10001"/>
                  </a:ext>
                </a:extLst>
              </a:tr>
              <a:tr h="945036">
                <a:tc>
                  <a:txBody>
                    <a:bodyPr/>
                    <a:lstStyle/>
                    <a:p>
                      <a:r>
                        <a:rPr lang="en-US" sz="2800" dirty="0">
                          <a:latin typeface="Garamond"/>
                          <a:cs typeface="Garamond"/>
                        </a:rPr>
                        <a:t>2)</a:t>
                      </a:r>
                    </a:p>
                  </a:txBody>
                  <a:tcPr marT="45728" marB="45728"/>
                </a:tc>
                <a:tc>
                  <a:txBody>
                    <a:bodyPr/>
                    <a:lstStyle/>
                    <a:p>
                      <a:r>
                        <a:rPr lang="en-US" sz="2800" dirty="0">
                          <a:latin typeface="Garamond"/>
                          <a:cs typeface="Garamond"/>
                        </a:rPr>
                        <a:t>I saw Shana at the game.</a:t>
                      </a:r>
                    </a:p>
                  </a:txBody>
                  <a:tcPr marT="45728" marB="45728"/>
                </a:tc>
                <a:tc>
                  <a:txBody>
                    <a:bodyPr/>
                    <a:lstStyle/>
                    <a:p>
                      <a:r>
                        <a:rPr lang="en-US" sz="2800" dirty="0">
                          <a:latin typeface="Garamond"/>
                          <a:cs typeface="Garamond"/>
                        </a:rPr>
                        <a:t>I saw her at the game.</a:t>
                      </a:r>
                    </a:p>
                  </a:txBody>
                  <a:tcPr marT="45728" marB="45728"/>
                </a:tc>
                <a:extLst>
                  <a:ext uri="{0D108BD9-81ED-4DB2-BD59-A6C34878D82A}">
                    <a16:rowId xmlns:a16="http://schemas.microsoft.com/office/drawing/2014/main" val="10002"/>
                  </a:ext>
                </a:extLst>
              </a:tr>
              <a:tr h="945036">
                <a:tc>
                  <a:txBody>
                    <a:bodyPr/>
                    <a:lstStyle/>
                    <a:p>
                      <a:r>
                        <a:rPr lang="en-US" sz="2800" dirty="0">
                          <a:latin typeface="Garamond"/>
                          <a:cs typeface="Garamond"/>
                        </a:rPr>
                        <a:t>3)</a:t>
                      </a:r>
                    </a:p>
                  </a:txBody>
                  <a:tcPr marT="45728" marB="45728"/>
                </a:tc>
                <a:tc>
                  <a:txBody>
                    <a:bodyPr/>
                    <a:lstStyle/>
                    <a:p>
                      <a:r>
                        <a:rPr lang="en-US" sz="2800" dirty="0">
                          <a:latin typeface="Garamond"/>
                          <a:cs typeface="Garamond"/>
                        </a:rPr>
                        <a:t>I met Christine and Rochelle for dinner.</a:t>
                      </a:r>
                    </a:p>
                  </a:txBody>
                  <a:tcPr marT="45728" marB="45728"/>
                </a:tc>
                <a:tc>
                  <a:txBody>
                    <a:bodyPr/>
                    <a:lstStyle/>
                    <a:p>
                      <a:r>
                        <a:rPr lang="en-US" sz="2800" dirty="0">
                          <a:latin typeface="Garamond"/>
                          <a:cs typeface="Garamond"/>
                        </a:rPr>
                        <a:t>I met them for dinner.</a:t>
                      </a:r>
                    </a:p>
                  </a:txBody>
                  <a:tcPr marT="45728" marB="45728"/>
                </a:tc>
                <a:extLst>
                  <a:ext uri="{0D108BD9-81ED-4DB2-BD59-A6C34878D82A}">
                    <a16:rowId xmlns:a16="http://schemas.microsoft.com/office/drawing/2014/main" val="10003"/>
                  </a:ext>
                </a:extLst>
              </a:tr>
              <a:tr h="518246">
                <a:tc>
                  <a:txBody>
                    <a:bodyPr/>
                    <a:lstStyle/>
                    <a:p>
                      <a:r>
                        <a:rPr lang="en-US" sz="2800" dirty="0">
                          <a:latin typeface="Garamond"/>
                          <a:cs typeface="Garamond"/>
                        </a:rPr>
                        <a:t>4)</a:t>
                      </a:r>
                    </a:p>
                  </a:txBody>
                  <a:tcPr marT="45728" marB="45728"/>
                </a:tc>
                <a:tc>
                  <a:txBody>
                    <a:bodyPr/>
                    <a:lstStyle/>
                    <a:p>
                      <a:r>
                        <a:rPr lang="en-US" sz="2800" dirty="0">
                          <a:latin typeface="Garamond"/>
                          <a:cs typeface="Garamond"/>
                        </a:rPr>
                        <a:t>I like basketball.</a:t>
                      </a:r>
                    </a:p>
                  </a:txBody>
                  <a:tcPr marT="45728" marB="45728"/>
                </a:tc>
                <a:tc>
                  <a:txBody>
                    <a:bodyPr/>
                    <a:lstStyle/>
                    <a:p>
                      <a:r>
                        <a:rPr lang="en-US" sz="2800" dirty="0">
                          <a:latin typeface="Garamond"/>
                          <a:cs typeface="Garamond"/>
                        </a:rPr>
                        <a:t>I like it.</a:t>
                      </a:r>
                    </a:p>
                  </a:txBody>
                  <a:tcPr marT="45728" marB="45728"/>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779296F-9B67-4F4B-9F24-A213C48DF686}"/>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A6BB738F-8797-8441-A6BA-83ADB424B55B}"/>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2B734153-ABA2-A94A-A010-28A372AFBD46}"/>
              </a:ext>
            </a:extLst>
          </p:cNvPr>
          <p:cNvSpPr>
            <a:spLocks noGrp="1" noChangeArrowheads="1"/>
          </p:cNvSpPr>
          <p:nvPr>
            <p:ph type="ctrTitle"/>
          </p:nvPr>
        </p:nvSpPr>
        <p:spPr>
          <a:xfrm>
            <a:off x="685800" y="838200"/>
            <a:ext cx="8229600" cy="3810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ltLang="en-US" sz="2800">
                <a:latin typeface="Garamond" panose="02020404030301010803" pitchFamily="18" charset="0"/>
              </a:rPr>
              <a:t>	</a:t>
            </a:r>
            <a:r>
              <a:rPr lang="en-US" altLang="en-US" sz="3200" u="sng">
                <a:latin typeface="Garamond" panose="02020404030301010803" pitchFamily="18" charset="0"/>
              </a:rPr>
              <a:t>#2: Explain </a:t>
            </a:r>
            <a:r>
              <a:rPr lang="en-US" altLang="en-US" sz="3200" i="1" u="sng">
                <a:latin typeface="Garamond" panose="02020404030301010803" pitchFamily="18" charset="0"/>
              </a:rPr>
              <a:t>Why</a:t>
            </a:r>
            <a:r>
              <a:rPr lang="en-US" altLang="en-US" sz="3200" u="sng">
                <a:latin typeface="Garamond" panose="02020404030301010803" pitchFamily="18" charset="0"/>
              </a:rPr>
              <a:t> This Lesson Matters.</a:t>
            </a:r>
            <a:br>
              <a:rPr lang="en-US" altLang="en-US" sz="3200">
                <a:latin typeface="Garamond" panose="02020404030301010803" pitchFamily="18" charset="0"/>
              </a:rPr>
            </a:br>
            <a:br>
              <a:rPr lang="en-US" altLang="en-US" sz="3200">
                <a:latin typeface="Garamond" panose="02020404030301010803" pitchFamily="18" charset="0"/>
              </a:rPr>
            </a:br>
            <a:r>
              <a:rPr lang="en-US" altLang="en-US" sz="3200">
                <a:latin typeface="Garamond" panose="02020404030301010803" pitchFamily="18" charset="0"/>
              </a:rPr>
              <a:t>See TLC “RPM Objectives” page.</a:t>
            </a:r>
            <a:br>
              <a:rPr lang="en-US" altLang="en-US" sz="3200">
                <a:latin typeface="Garamond" panose="02020404030301010803" pitchFamily="18" charset="0"/>
              </a:rPr>
            </a:br>
            <a:r>
              <a:rPr lang="en-US" altLang="en-US" sz="3200">
                <a:latin typeface="Garamond" panose="02020404030301010803" pitchFamily="18" charset="0"/>
              </a:rPr>
              <a:t>See also “Scripting the Pitch” materials</a:t>
            </a:r>
            <a:br>
              <a:rPr lang="en-US" altLang="en-US" sz="3200">
                <a:latin typeface="Garamond" panose="02020404030301010803" pitchFamily="18" charset="0"/>
              </a:rPr>
            </a:br>
            <a:r>
              <a:rPr lang="en-US" altLang="en-US" sz="3200">
                <a:latin typeface="Garamond" panose="02020404030301010803" pitchFamily="18" charset="0"/>
              </a:rPr>
              <a:t> on pp. 19-20 in </a:t>
            </a:r>
            <a:r>
              <a:rPr lang="en-US" altLang="en-US" sz="3200" i="1">
                <a:latin typeface="Garamond" panose="02020404030301010803" pitchFamily="18" charset="0"/>
              </a:rPr>
              <a:t>Using Grammar</a:t>
            </a:r>
            <a:r>
              <a:rPr lang="en-US" altLang="en-US" sz="3200">
                <a:latin typeface="Garamond" panose="02020404030301010803"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5B3B1D02-A91C-5D4E-87E0-B33FFE56F8F8}"/>
              </a:ext>
            </a:extLst>
          </p:cNvPr>
          <p:cNvSpPr>
            <a:spLocks noGrp="1" noChangeArrowheads="1"/>
          </p:cNvSpPr>
          <p:nvPr>
            <p:ph type="ctrTitle"/>
          </p:nvPr>
        </p:nvSpPr>
        <p:spPr>
          <a:xfrm>
            <a:off x="685800" y="838200"/>
            <a:ext cx="8229600" cy="3505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ltLang="en-US" sz="3200" u="sng">
                <a:latin typeface="Garamond" panose="02020404030301010803" pitchFamily="18" charset="0"/>
              </a:rPr>
              <a:t>Rigorous, Purposeful, Measurable Objectives</a:t>
            </a:r>
            <a:br>
              <a:rPr lang="en-US" altLang="en-US" sz="3200">
                <a:latin typeface="Garamond" panose="02020404030301010803" pitchFamily="18" charset="0"/>
              </a:rPr>
            </a:br>
            <a:br>
              <a:rPr lang="en-US" altLang="en-US" sz="3200">
                <a:latin typeface="Garamond" panose="02020404030301010803" pitchFamily="18" charset="0"/>
              </a:rPr>
            </a:br>
            <a:r>
              <a:rPr lang="en-US" altLang="en-US" sz="3200">
                <a:latin typeface="Garamond" panose="02020404030301010803" pitchFamily="18" charset="0"/>
              </a:rPr>
              <a:t>e.g., SWBAT explain how pronouns work</a:t>
            </a:r>
            <a:br>
              <a:rPr lang="en-US" altLang="en-US" sz="3200">
                <a:latin typeface="Garamond" panose="02020404030301010803" pitchFamily="18" charset="0"/>
              </a:rPr>
            </a:br>
            <a:r>
              <a:rPr lang="en-US" altLang="en-US" sz="3200" i="1">
                <a:latin typeface="Garamond" panose="02020404030301010803" pitchFamily="18" charset="0"/>
              </a:rPr>
              <a:t>in order to </a:t>
            </a:r>
            <a:br>
              <a:rPr lang="en-US" altLang="en-US" sz="3200">
                <a:latin typeface="Garamond" panose="02020404030301010803" pitchFamily="18" charset="0"/>
              </a:rPr>
            </a:br>
            <a:r>
              <a:rPr lang="en-US" altLang="en-US" sz="3200">
                <a:latin typeface="Garamond" panose="02020404030301010803" pitchFamily="18" charset="0"/>
              </a:rPr>
              <a:t>use them effectively in their writing.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A01A995-D7DC-144D-95F2-C18153A6E737}"/>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BB8E92C8-52BF-634E-82FA-04B3B1D3C6B7}"/>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CB4D49FD-C1DF-8E40-934D-5ABDFFFF429D}"/>
              </a:ext>
            </a:extLst>
          </p:cNvPr>
          <p:cNvSpPr>
            <a:spLocks noGrp="1" noChangeArrowheads="1"/>
          </p:cNvSpPr>
          <p:nvPr>
            <p:ph type="ctrTitle"/>
          </p:nvPr>
        </p:nvSpPr>
        <p:spPr>
          <a:xfrm>
            <a:off x="685800" y="1524000"/>
            <a:ext cx="8229600" cy="35814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3600" u="sng">
                <a:latin typeface="Garamond" panose="02020404030301010803" pitchFamily="18" charset="0"/>
              </a:rPr>
              <a:t>#3: Ask, “What Do You Like About That Sentence?”</a:t>
            </a:r>
            <a:br>
              <a:rPr lang="en-US" altLang="ja-JP" sz="3600">
                <a:latin typeface="Garamond" panose="02020404030301010803" pitchFamily="18" charset="0"/>
              </a:rPr>
            </a:br>
            <a:br>
              <a:rPr lang="en-US" altLang="ja-JP" sz="3600">
                <a:latin typeface="Garamond" panose="02020404030301010803" pitchFamily="18" charset="0"/>
              </a:rPr>
            </a:br>
            <a:r>
              <a:rPr lang="en-US" altLang="ja-JP" sz="3600">
                <a:latin typeface="Garamond" panose="02020404030301010803" pitchFamily="18" charset="0"/>
                <a:sym typeface="Wingdings" pitchFamily="2" charset="2"/>
              </a:rPr>
              <a:t></a:t>
            </a:r>
            <a:r>
              <a:rPr lang="en-US" altLang="ja-JP" sz="3600">
                <a:latin typeface="Garamond" panose="02020404030301010803" pitchFamily="18" charset="0"/>
              </a:rPr>
              <a:t>See Argument vs. Evidence </a:t>
            </a:r>
            <a:r>
              <a:rPr lang="en-US" altLang="en-US" sz="3600">
                <a:latin typeface="Garamond" panose="02020404030301010803" pitchFamily="18" charset="0"/>
              </a:rPr>
              <a:t>“</a:t>
            </a:r>
            <a:r>
              <a:rPr lang="en-US" altLang="ja-JP" sz="3600">
                <a:latin typeface="Garamond" panose="02020404030301010803" pitchFamily="18" charset="0"/>
              </a:rPr>
              <a:t>desk paragraph</a:t>
            </a:r>
            <a:r>
              <a:rPr lang="en-US" altLang="en-US" sz="3600">
                <a:latin typeface="Garamond" panose="02020404030301010803" pitchFamily="18" charset="0"/>
              </a:rPr>
              <a:t>”</a:t>
            </a:r>
            <a:r>
              <a:rPr lang="en-US" altLang="ja-JP" sz="3600">
                <a:latin typeface="Garamond" panose="02020404030301010803" pitchFamily="18" charset="0"/>
              </a:rPr>
              <a:t> lesson.</a:t>
            </a:r>
            <a:br>
              <a:rPr lang="en-US" altLang="ja-JP" sz="3600">
                <a:latin typeface="Garamond" panose="02020404030301010803" pitchFamily="18" charset="0"/>
              </a:rPr>
            </a:br>
            <a:endParaRPr lang="en-US" altLang="en-US" sz="3600">
              <a:solidFill>
                <a:srgbClr val="1A1A1A"/>
              </a:solidFill>
              <a:latin typeface="Garamond" panose="020204040303010108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AA324B8A-EE78-F041-9FE3-F8557A39E3ED}"/>
              </a:ext>
            </a:extLst>
          </p:cNvPr>
          <p:cNvSpPr>
            <a:spLocks noGrp="1" noChangeArrowheads="1"/>
          </p:cNvSpPr>
          <p:nvPr>
            <p:ph type="body" idx="1"/>
          </p:nvPr>
        </p:nvSpPr>
        <p:spPr>
          <a:xfrm>
            <a:off x="152400" y="914400"/>
            <a:ext cx="8991600" cy="5181600"/>
          </a:xfrm>
        </p:spPr>
        <p:txBody>
          <a:bodyPr/>
          <a:lstStyle/>
          <a:p>
            <a:pPr eaLnBrk="1" hangingPunct="1">
              <a:buFontTx/>
              <a:buNone/>
            </a:pPr>
            <a:r>
              <a:rPr lang="en-US" altLang="en-US" sz="2800" dirty="0">
                <a:latin typeface="Times New Roman" panose="02020603050405020304" pitchFamily="18" charset="0"/>
              </a:rPr>
              <a:t>  </a:t>
            </a:r>
          </a:p>
          <a:p>
            <a:pPr eaLnBrk="1" hangingPunct="1">
              <a:buFontTx/>
              <a:buNone/>
            </a:pPr>
            <a:r>
              <a:rPr lang="en-US" altLang="en-US" sz="2800" dirty="0">
                <a:latin typeface="Times New Roman" panose="02020603050405020304" pitchFamily="18" charset="0"/>
              </a:rPr>
              <a:t>          It’</a:t>
            </a:r>
            <a:r>
              <a:rPr lang="en-US" altLang="ja-JP" sz="2800" dirty="0">
                <a:latin typeface="Times New Roman" panose="02020603050405020304" pitchFamily="18" charset="0"/>
              </a:rPr>
              <a:t>s true.  The inside of a typical fifth-grader’s desk is difficult to keep organized and clean.  There is never enough room for all of the textbooks, workbooks, independent reading books, binders, and notebooks, much less the pens, pencils, and erasers.  Plus, because students are normally not permitted to leave their seats during class, it is tempting to use the desk as a personal trash can.  Crumpled paper, used tissues, bent paper clips, and loose pencil shavings need a place to go, and the desk makes a convenient hiding spot.</a:t>
            </a:r>
            <a:endParaRPr lang="en-US"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D1113B1-AECE-654B-93FB-0A55915C9AEF}"/>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6EAD363C-2797-9F49-A912-E1EC693D81EE}"/>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614CB579-D6E0-A142-98DF-A6A8D3C84E54}"/>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3600" u="sng">
                <a:latin typeface="Garamond" panose="02020404030301010803" pitchFamily="18" charset="0"/>
              </a:rPr>
              <a:t>#4: Give Faster Feedback.</a:t>
            </a:r>
            <a:br>
              <a:rPr lang="en-US" altLang="en-US" sz="3600" u="sng">
                <a:latin typeface="Garamond" panose="02020404030301010803" pitchFamily="18" charset="0"/>
              </a:rPr>
            </a:br>
            <a:br>
              <a:rPr lang="en-US" altLang="en-US" sz="3600">
                <a:latin typeface="Garamond" panose="02020404030301010803" pitchFamily="18" charset="0"/>
              </a:rPr>
            </a:br>
            <a:r>
              <a:rPr lang="en-US" altLang="en-US" sz="3600">
                <a:latin typeface="Garamond" panose="02020404030301010803" pitchFamily="18" charset="0"/>
              </a:rPr>
              <a:t>1) Whole-class Mini-lesson</a:t>
            </a:r>
            <a:br>
              <a:rPr lang="en-US" altLang="en-US" sz="3600">
                <a:latin typeface="Garamond" panose="02020404030301010803" pitchFamily="18" charset="0"/>
              </a:rPr>
            </a:br>
            <a:r>
              <a:rPr lang="en-US" altLang="en-US" sz="3600">
                <a:latin typeface="Garamond" panose="02020404030301010803" pitchFamily="18" charset="0"/>
              </a:rPr>
              <a:t>2) Writing Conferences</a:t>
            </a:r>
            <a:br>
              <a:rPr lang="en-US" altLang="en-US" sz="3600">
                <a:latin typeface="Garamond" panose="02020404030301010803" pitchFamily="18" charset="0"/>
              </a:rPr>
            </a:br>
            <a:r>
              <a:rPr lang="en-US" altLang="en-US" sz="3600">
                <a:latin typeface="Garamond" panose="02020404030301010803" pitchFamily="18" charset="0"/>
              </a:rPr>
              <a:t>3) Partner Feedback Protocol </a:t>
            </a:r>
            <a:endParaRPr lang="en-US" altLang="en-US" sz="3600">
              <a:solidFill>
                <a:srgbClr val="1A1A1A"/>
              </a:solidFill>
              <a:latin typeface="Garamond" panose="02020404030301010803"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8A2DCAD-34B1-EC46-97AF-A7F7251EAD44}"/>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03FF5C3C-100E-A944-BCAF-5D233EF526E0}"/>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BBC69309-BDAF-0A41-8597-273BEB5A5223}"/>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defRPr/>
            </a:pPr>
            <a:r>
              <a:rPr lang="en-US" sz="2400" dirty="0">
                <a:latin typeface="Garamond"/>
                <a:cs typeface="Garamond"/>
              </a:rPr>
              <a:t>                         </a:t>
            </a:r>
            <a:r>
              <a:rPr lang="en-US" sz="3200" dirty="0">
                <a:latin typeface="Garamond"/>
                <a:cs typeface="Garamond"/>
              </a:rPr>
              <a:t>1) </a:t>
            </a:r>
            <a:r>
              <a:rPr lang="en-US" sz="3200" u="sng" dirty="0">
                <a:latin typeface="Garamond"/>
                <a:cs typeface="Garamond"/>
              </a:rPr>
              <a:t>Whole-class Mini-lesson</a:t>
            </a:r>
            <a:r>
              <a:rPr lang="en-US" sz="3200" dirty="0">
                <a:latin typeface="Garamond"/>
                <a:cs typeface="Garamond"/>
              </a:rPr>
              <a:t>:</a:t>
            </a:r>
            <a:br>
              <a:rPr lang="en-US" sz="3200" dirty="0">
                <a:latin typeface="Garamond"/>
                <a:cs typeface="Garamond"/>
              </a:rPr>
            </a:br>
            <a:r>
              <a:rPr lang="en-US" sz="2400" dirty="0">
                <a:latin typeface="Garamond"/>
                <a:cs typeface="Garamond"/>
              </a:rPr>
              <a:t>INTRODUCING A GRAMMAR POINT:</a:t>
            </a:r>
            <a:br>
              <a:rPr lang="en-US" sz="2400" dirty="0">
                <a:latin typeface="Garamond"/>
                <a:cs typeface="Garamond"/>
              </a:rPr>
            </a:br>
            <a:r>
              <a:rPr lang="en-US" sz="2400" dirty="0">
                <a:latin typeface="Garamond"/>
                <a:cs typeface="Garamond"/>
              </a:rPr>
              <a:t>--</a:t>
            </a:r>
            <a:r>
              <a:rPr lang="en-US" sz="2400" u="sng" dirty="0">
                <a:latin typeface="Garamond"/>
                <a:cs typeface="Garamond"/>
              </a:rPr>
              <a:t>Show proficient exemplar vs. equally proficient exemplar stated a different way (e.g., the pronouns example)</a:t>
            </a:r>
            <a:r>
              <a:rPr lang="en-US" sz="2400" dirty="0">
                <a:latin typeface="Garamond"/>
                <a:cs typeface="Garamond"/>
              </a:rPr>
              <a:t>.  Ask students what is different between the two examples.</a:t>
            </a:r>
            <a:br>
              <a:rPr lang="en-US" sz="2400" dirty="0">
                <a:latin typeface="Garamond"/>
                <a:cs typeface="Garamond"/>
              </a:rPr>
            </a:br>
            <a:r>
              <a:rPr lang="en-US" sz="2400" dirty="0">
                <a:latin typeface="Garamond"/>
                <a:cs typeface="Garamond"/>
              </a:rPr>
              <a:t>--Explain how the grammar point works and why it is important.</a:t>
            </a:r>
            <a:br>
              <a:rPr lang="en-US" sz="2400" dirty="0">
                <a:latin typeface="Garamond"/>
                <a:cs typeface="Garamond"/>
              </a:rPr>
            </a:br>
            <a:r>
              <a:rPr lang="en-US" sz="2400" dirty="0">
                <a:latin typeface="Garamond"/>
                <a:cs typeface="Garamond"/>
              </a:rPr>
              <a:t>--Give students more sentences to apply this point to.</a:t>
            </a:r>
            <a:br>
              <a:rPr lang="en-US" sz="2400" dirty="0">
                <a:latin typeface="Garamond"/>
                <a:cs typeface="Garamond"/>
              </a:rPr>
            </a:br>
            <a:r>
              <a:rPr lang="en-US" sz="2400" dirty="0">
                <a:latin typeface="Garamond"/>
                <a:cs typeface="Garamond"/>
              </a:rPr>
              <a:t>--Students write their own sentences/paragraphs using this skill.</a:t>
            </a:r>
            <a:endParaRPr lang="en-US" sz="2400" dirty="0">
              <a:solidFill>
                <a:srgbClr val="1A1A1A"/>
              </a:solidFill>
              <a:latin typeface="Garamond"/>
              <a:cs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23BECE4-2333-0F48-846B-465EA5941905}"/>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2FE74B87-A545-2742-9527-CC5C78885475}"/>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8C348E79-49C1-7D4C-9036-C7C87775CFA2}"/>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2400">
                <a:latin typeface="Garamond" panose="02020404030301010803" pitchFamily="18" charset="0"/>
              </a:rPr>
              <a:t>                         </a:t>
            </a:r>
            <a:r>
              <a:rPr lang="en-US" altLang="en-US" sz="3200">
                <a:latin typeface="Garamond" panose="02020404030301010803" pitchFamily="18" charset="0"/>
              </a:rPr>
              <a:t>1) </a:t>
            </a:r>
            <a:r>
              <a:rPr lang="en-US" altLang="en-US" sz="3200" u="sng">
                <a:latin typeface="Garamond" panose="02020404030301010803" pitchFamily="18" charset="0"/>
              </a:rPr>
              <a:t>Whole-class Mini-lesson</a:t>
            </a:r>
            <a:r>
              <a:rPr lang="en-US" altLang="en-US" sz="3200">
                <a:latin typeface="Garamond" panose="02020404030301010803" pitchFamily="18" charset="0"/>
              </a:rPr>
              <a:t>:</a:t>
            </a:r>
            <a:br>
              <a:rPr lang="en-US" altLang="en-US" sz="3200">
                <a:latin typeface="Garamond" panose="02020404030301010803" pitchFamily="18" charset="0"/>
              </a:rPr>
            </a:br>
            <a:br>
              <a:rPr lang="en-US" altLang="en-US" sz="3200">
                <a:latin typeface="Garamond" panose="02020404030301010803" pitchFamily="18" charset="0"/>
              </a:rPr>
            </a:br>
            <a:r>
              <a:rPr lang="en-US" altLang="en-US" sz="2400">
                <a:latin typeface="Garamond" panose="02020404030301010803" pitchFamily="18" charset="0"/>
              </a:rPr>
              <a:t>INTRODUCING A GRAMMAR POINT:</a:t>
            </a:r>
            <a:br>
              <a:rPr lang="en-US" altLang="en-US" sz="2400">
                <a:latin typeface="Garamond" panose="02020404030301010803" pitchFamily="18" charset="0"/>
              </a:rPr>
            </a:br>
            <a:br>
              <a:rPr lang="en-US" altLang="en-US" sz="2400">
                <a:latin typeface="Garamond" panose="02020404030301010803" pitchFamily="18" charset="0"/>
              </a:rPr>
            </a:br>
            <a:r>
              <a:rPr lang="en-US" altLang="en-US" sz="2400">
                <a:latin typeface="Garamond" panose="02020404030301010803" pitchFamily="18" charset="0"/>
              </a:rPr>
              <a:t>PRACTICE:</a:t>
            </a:r>
            <a:br>
              <a:rPr lang="en-US" altLang="en-US" sz="2400">
                <a:latin typeface="Garamond" panose="02020404030301010803" pitchFamily="18" charset="0"/>
              </a:rPr>
            </a:br>
            <a:r>
              <a:rPr lang="en-US" altLang="en-US" sz="2400">
                <a:latin typeface="Garamond" panose="02020404030301010803" pitchFamily="18" charset="0"/>
              </a:rPr>
              <a:t>1. Skim through </a:t>
            </a:r>
            <a:r>
              <a:rPr lang="en-US" altLang="en-US" sz="2400" i="1">
                <a:latin typeface="Garamond" panose="02020404030301010803" pitchFamily="18" charset="0"/>
              </a:rPr>
              <a:t>Using Grammar… </a:t>
            </a:r>
            <a:r>
              <a:rPr lang="en-US" altLang="en-US" sz="2400">
                <a:latin typeface="Garamond" panose="02020404030301010803" pitchFamily="18" charset="0"/>
              </a:rPr>
              <a:t>and find a grammar point you want to introduce.</a:t>
            </a:r>
            <a:br>
              <a:rPr lang="en-US" altLang="en-US" sz="2400">
                <a:latin typeface="Garamond" panose="02020404030301010803" pitchFamily="18" charset="0"/>
              </a:rPr>
            </a:br>
            <a:r>
              <a:rPr lang="en-US" altLang="en-US" sz="2400">
                <a:latin typeface="Garamond" panose="02020404030301010803" pitchFamily="18" charset="0"/>
              </a:rPr>
              <a:t>2. Create a PPT slide to show students: It must include something that they NEED TO FIGURE OUT.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4AA0D7C0-4F45-6344-8BD0-91E25D8D3FC3}"/>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3C0B4463-42BA-6F46-90FA-91BD0FFB29FC}"/>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1C948B05-A676-6C4C-884C-355FB155B749}"/>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2400">
                <a:latin typeface="Garamond" panose="02020404030301010803" pitchFamily="18" charset="0"/>
              </a:rPr>
              <a:t>                         </a:t>
            </a:r>
            <a:r>
              <a:rPr lang="en-US" altLang="en-US" sz="3200">
                <a:latin typeface="Garamond" panose="02020404030301010803" pitchFamily="18" charset="0"/>
              </a:rPr>
              <a:t>1) </a:t>
            </a:r>
            <a:r>
              <a:rPr lang="en-US" altLang="en-US" sz="3200" u="sng">
                <a:latin typeface="Garamond" panose="02020404030301010803" pitchFamily="18" charset="0"/>
              </a:rPr>
              <a:t>Whole-class Mini-lesson</a:t>
            </a:r>
            <a:r>
              <a:rPr lang="en-US" altLang="en-US" sz="3200">
                <a:latin typeface="Garamond" panose="02020404030301010803" pitchFamily="18" charset="0"/>
              </a:rPr>
              <a:t>:</a:t>
            </a:r>
            <a:br>
              <a:rPr lang="en-US" altLang="en-US" sz="3200">
                <a:latin typeface="Garamond" panose="02020404030301010803" pitchFamily="18" charset="0"/>
              </a:rPr>
            </a:br>
            <a:r>
              <a:rPr lang="en-US" altLang="en-US" sz="2400">
                <a:latin typeface="Garamond" panose="02020404030301010803" pitchFamily="18" charset="0"/>
              </a:rPr>
              <a:t> REVISION BASED ON COMMON NEED:</a:t>
            </a:r>
            <a:br>
              <a:rPr lang="en-US" altLang="en-US" sz="2400">
                <a:latin typeface="Garamond" panose="02020404030301010803" pitchFamily="18" charset="0"/>
              </a:rPr>
            </a:br>
            <a:r>
              <a:rPr lang="en-US" altLang="en-US" sz="2400">
                <a:latin typeface="Garamond" panose="02020404030301010803" pitchFamily="18" charset="0"/>
              </a:rPr>
              <a:t>--</a:t>
            </a:r>
            <a:r>
              <a:rPr lang="en-US" altLang="en-US" sz="2400" u="sng">
                <a:latin typeface="Garamond" panose="02020404030301010803" pitchFamily="18" charset="0"/>
              </a:rPr>
              <a:t>Show proficient vs. not-yet-proficient examples</a:t>
            </a:r>
            <a:r>
              <a:rPr lang="en-US" altLang="en-US" sz="2400">
                <a:latin typeface="Garamond" panose="02020404030301010803" pitchFamily="18" charset="0"/>
              </a:rPr>
              <a:t>.  Ask students what is different and what we would have to DO DIFFERENTLY to make the weaker example strong.  Ask them how they would solve this problem.  If relevant, show them additional possible solutions.</a:t>
            </a:r>
            <a:br>
              <a:rPr lang="en-US" altLang="en-US" sz="2400">
                <a:latin typeface="Garamond" panose="02020404030301010803" pitchFamily="18" charset="0"/>
              </a:rPr>
            </a:br>
            <a:r>
              <a:rPr lang="en-US" altLang="en-US" sz="2400">
                <a:latin typeface="Garamond" panose="02020404030301010803" pitchFamily="18" charset="0"/>
              </a:rPr>
              <a:t>--Provide additional examples to improve and invite their input.</a:t>
            </a:r>
            <a:br>
              <a:rPr lang="en-US" altLang="en-US" sz="2400">
                <a:latin typeface="Garamond" panose="02020404030301010803" pitchFamily="18" charset="0"/>
              </a:rPr>
            </a:br>
            <a:r>
              <a:rPr lang="en-US" altLang="en-US" sz="2400">
                <a:latin typeface="Garamond" panose="02020404030301010803" pitchFamily="18" charset="0"/>
              </a:rPr>
              <a:t>--Get them to look at their own writing, focusing ONLY on this target skill.</a:t>
            </a:r>
            <a:br>
              <a:rPr lang="en-US" altLang="en-US" sz="2400">
                <a:latin typeface="Garamond" panose="02020404030301010803" pitchFamily="18" charset="0"/>
              </a:rPr>
            </a:br>
            <a:endParaRPr lang="en-US" altLang="en-US" sz="2400">
              <a:solidFill>
                <a:srgbClr val="1A1A1A"/>
              </a:solidFill>
              <a:latin typeface="Garamond" panose="020204040303010108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974EBC38-6E48-914D-8B6B-4D1180463200}"/>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D8C8CD4D-501A-E44F-AA80-EC3BB112885A}"/>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D649688F-40E3-2443-826F-56CE5B064287}"/>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2400">
                <a:latin typeface="Garamond" panose="02020404030301010803" pitchFamily="18" charset="0"/>
              </a:rPr>
              <a:t>                         </a:t>
            </a:r>
            <a:r>
              <a:rPr lang="en-US" altLang="en-US" sz="3200">
                <a:latin typeface="Garamond" panose="02020404030301010803" pitchFamily="18" charset="0"/>
              </a:rPr>
              <a:t>1) </a:t>
            </a:r>
            <a:r>
              <a:rPr lang="en-US" altLang="en-US" sz="3200" u="sng">
                <a:latin typeface="Garamond" panose="02020404030301010803" pitchFamily="18" charset="0"/>
              </a:rPr>
              <a:t>Whole-class Mini-lesson</a:t>
            </a:r>
            <a:r>
              <a:rPr lang="en-US" altLang="en-US" sz="3200">
                <a:latin typeface="Garamond" panose="02020404030301010803" pitchFamily="18" charset="0"/>
              </a:rPr>
              <a:t>:</a:t>
            </a:r>
            <a:br>
              <a:rPr lang="en-US" altLang="en-US" sz="3200">
                <a:latin typeface="Garamond" panose="02020404030301010803" pitchFamily="18" charset="0"/>
              </a:rPr>
            </a:br>
            <a:br>
              <a:rPr lang="en-US" altLang="en-US" sz="3200">
                <a:latin typeface="Garamond" panose="02020404030301010803" pitchFamily="18" charset="0"/>
              </a:rPr>
            </a:br>
            <a:r>
              <a:rPr lang="en-US" altLang="en-US" sz="2400">
                <a:latin typeface="Garamond" panose="02020404030301010803" pitchFamily="18" charset="0"/>
              </a:rPr>
              <a:t> REVISION BASED ON COMMON NEED:</a:t>
            </a:r>
            <a:br>
              <a:rPr lang="en-US" altLang="en-US" sz="2400">
                <a:latin typeface="Garamond" panose="02020404030301010803" pitchFamily="18" charset="0"/>
              </a:rPr>
            </a:br>
            <a:br>
              <a:rPr lang="en-US" altLang="en-US" sz="2400">
                <a:latin typeface="Garamond" panose="02020404030301010803" pitchFamily="18" charset="0"/>
              </a:rPr>
            </a:br>
            <a:r>
              <a:rPr lang="en-US" altLang="en-US" sz="2400">
                <a:latin typeface="Garamond" panose="02020404030301010803" pitchFamily="18" charset="0"/>
              </a:rPr>
              <a:t>PRACTICE:</a:t>
            </a:r>
            <a:br>
              <a:rPr lang="en-US" altLang="en-US" sz="2400">
                <a:latin typeface="Garamond" panose="02020404030301010803" pitchFamily="18" charset="0"/>
              </a:rPr>
            </a:br>
            <a:r>
              <a:rPr lang="en-US" altLang="en-US" sz="2400">
                <a:latin typeface="Garamond" panose="02020404030301010803" pitchFamily="18" charset="0"/>
              </a:rPr>
              <a:t>1. Sort the given writing into proficient vs. not-yet-proficient examples.</a:t>
            </a:r>
            <a:br>
              <a:rPr lang="en-US" altLang="en-US" sz="2400">
                <a:latin typeface="Garamond" panose="02020404030301010803" pitchFamily="18" charset="0"/>
              </a:rPr>
            </a:br>
            <a:br>
              <a:rPr lang="en-US" altLang="en-US" sz="2400">
                <a:latin typeface="Garamond" panose="02020404030301010803" pitchFamily="18" charset="0"/>
              </a:rPr>
            </a:br>
            <a:r>
              <a:rPr lang="en-US" altLang="en-US" sz="2400">
                <a:latin typeface="Garamond" panose="02020404030301010803" pitchFamily="18" charset="0"/>
              </a:rPr>
              <a:t>2. Figure out the most high-leverage grammar/writing </a:t>
            </a:r>
            <a:br>
              <a:rPr lang="en-US" altLang="en-US" sz="2400">
                <a:latin typeface="Garamond" panose="02020404030301010803" pitchFamily="18" charset="0"/>
              </a:rPr>
            </a:br>
            <a:r>
              <a:rPr lang="en-US" altLang="en-US" sz="2400">
                <a:latin typeface="Garamond" panose="02020404030301010803" pitchFamily="18" charset="0"/>
              </a:rPr>
              <a:t>skill to teach.  Look it up in </a:t>
            </a:r>
            <a:r>
              <a:rPr lang="en-US" altLang="en-US" sz="2400" i="1">
                <a:latin typeface="Garamond" panose="02020404030301010803" pitchFamily="18" charset="0"/>
              </a:rPr>
              <a:t>Using Grammar… </a:t>
            </a:r>
            <a:r>
              <a:rPr lang="en-US" altLang="en-US" sz="2400">
                <a:latin typeface="Garamond" panose="02020404030301010803" pitchFamily="18" charset="0"/>
              </a:rPr>
              <a:t>and make a plan.</a:t>
            </a:r>
            <a:endParaRPr lang="en-US" altLang="en-US" sz="2400">
              <a:solidFill>
                <a:srgbClr val="1A1A1A"/>
              </a:solidFill>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878981A-EBD0-4748-8E0C-E2AD4336948E}"/>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85530F49-862C-F643-86FA-4E03C532D998}"/>
              </a:ext>
            </a:extLst>
          </p:cNvPr>
          <p:cNvSpPr>
            <a:spLocks noGrp="1" noChangeArrowheads="1"/>
          </p:cNvSpPr>
          <p:nvPr>
            <p:ph type="ftr" sz="quarter" idx="11"/>
          </p:nvPr>
        </p:nvSpPr>
        <p:spPr>
          <a:noFill/>
        </p:spPr>
        <p:txBody>
          <a:bodyPr/>
          <a:lstStyle/>
          <a:p>
            <a:pPr>
              <a:defRPr/>
            </a:pPr>
            <a:endParaRPr lang="en-US"/>
          </a:p>
        </p:txBody>
      </p:sp>
      <p:sp>
        <p:nvSpPr>
          <p:cNvPr id="143362" name="Rectangle 2">
            <a:extLst>
              <a:ext uri="{FF2B5EF4-FFF2-40B4-BE49-F238E27FC236}">
                <a16:creationId xmlns:a16="http://schemas.microsoft.com/office/drawing/2014/main" id="{F66932B7-4763-C04B-A6D6-816B8574E912}"/>
              </a:ext>
            </a:extLst>
          </p:cNvPr>
          <p:cNvSpPr>
            <a:spLocks noGrp="1" noChangeArrowheads="1"/>
          </p:cNvSpPr>
          <p:nvPr>
            <p:ph type="ctrTitle"/>
          </p:nvPr>
        </p:nvSpPr>
        <p:spPr>
          <a:xfrm>
            <a:off x="685800" y="1447800"/>
            <a:ext cx="7772400" cy="2743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ltLang="en-US">
                <a:solidFill>
                  <a:schemeClr val="tx1"/>
                </a:solidFill>
                <a:latin typeface="Garamond" panose="02020404030301010803" pitchFamily="18" charset="0"/>
              </a:rPr>
              <a:t>Why Grammar Matters, No Matter What You Teach…</a:t>
            </a:r>
            <a:br>
              <a:rPr lang="en-US" altLang="en-US" b="0">
                <a:solidFill>
                  <a:schemeClr val="tx1"/>
                </a:solidFill>
                <a:latin typeface="Garamond" panose="02020404030301010803" pitchFamily="18" charset="0"/>
              </a:rPr>
            </a:br>
            <a:endParaRPr lang="en-US" altLang="en-US" sz="3600">
              <a:latin typeface="Garamond" panose="020204040303010108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F383D70-C46A-9F47-A295-DDAA7E213286}"/>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CF882C40-7ADD-2543-A96C-199F1E643CD1}"/>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EE6FEB24-8669-C04F-AE62-80082554DDF7}"/>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2400">
                <a:latin typeface="Garamond" panose="02020404030301010803" pitchFamily="18" charset="0"/>
              </a:rPr>
              <a:t>                         </a:t>
            </a:r>
            <a:r>
              <a:rPr lang="en-US" altLang="en-US" sz="3200">
                <a:latin typeface="Garamond" panose="02020404030301010803" pitchFamily="18" charset="0"/>
              </a:rPr>
              <a:t>2) </a:t>
            </a:r>
            <a:r>
              <a:rPr lang="en-US" altLang="en-US" sz="3200" u="sng">
                <a:latin typeface="Garamond" panose="02020404030301010803" pitchFamily="18" charset="0"/>
              </a:rPr>
              <a:t>Writing Conferences</a:t>
            </a:r>
            <a:r>
              <a:rPr lang="en-US" altLang="en-US" sz="3200">
                <a:latin typeface="Garamond" panose="02020404030301010803" pitchFamily="18" charset="0"/>
              </a:rPr>
              <a:t>:</a:t>
            </a:r>
            <a:br>
              <a:rPr lang="en-US" altLang="en-US" sz="3200">
                <a:latin typeface="Garamond" panose="02020404030301010803" pitchFamily="18" charset="0"/>
              </a:rPr>
            </a:br>
            <a:r>
              <a:rPr lang="en-US" altLang="en-US" sz="3200">
                <a:latin typeface="Garamond" panose="02020404030301010803" pitchFamily="18" charset="0"/>
              </a:rPr>
              <a:t>--</a:t>
            </a:r>
            <a:r>
              <a:rPr lang="en-US" altLang="en-US" sz="2400">
                <a:latin typeface="Garamond" panose="02020404030301010803" pitchFamily="18" charset="0"/>
              </a:rPr>
              <a:t>Establish the focus.  You are not “reading for everything.”</a:t>
            </a:r>
            <a:br>
              <a:rPr lang="en-US" altLang="ja-JP" sz="3200">
                <a:latin typeface="Garamond" panose="02020404030301010803" pitchFamily="18" charset="0"/>
              </a:rPr>
            </a:br>
            <a:r>
              <a:rPr lang="en-US" altLang="ja-JP" sz="3200">
                <a:latin typeface="Garamond" panose="02020404030301010803" pitchFamily="18" charset="0"/>
              </a:rPr>
              <a:t>--</a:t>
            </a:r>
            <a:r>
              <a:rPr lang="en-US" altLang="ja-JP" sz="2400">
                <a:latin typeface="Garamond" panose="02020404030301010803" pitchFamily="18" charset="0"/>
              </a:rPr>
              <a:t>Groups of 3-4 bring their laptops up.</a:t>
            </a:r>
            <a:br>
              <a:rPr lang="en-US" altLang="ja-JP" sz="2400">
                <a:latin typeface="Garamond" panose="02020404030301010803" pitchFamily="18" charset="0"/>
              </a:rPr>
            </a:br>
            <a:r>
              <a:rPr lang="en-US" altLang="ja-JP" sz="2400">
                <a:latin typeface="Garamond" panose="02020404030301010803" pitchFamily="18" charset="0"/>
              </a:rPr>
              <a:t>--Start with praise, e.g.,  </a:t>
            </a:r>
            <a:r>
              <a:rPr lang="en-US" altLang="en-US" sz="2400">
                <a:latin typeface="Garamond" panose="02020404030301010803" pitchFamily="18" charset="0"/>
              </a:rPr>
              <a:t>“</a:t>
            </a:r>
            <a:r>
              <a:rPr lang="en-US" altLang="ja-JP" sz="2400">
                <a:latin typeface="Garamond" panose="02020404030301010803" pitchFamily="18" charset="0"/>
              </a:rPr>
              <a:t>I like what you are trying to do here.</a:t>
            </a:r>
            <a:r>
              <a:rPr lang="en-US" altLang="en-US" sz="2400">
                <a:latin typeface="Garamond" panose="02020404030301010803" pitchFamily="18" charset="0"/>
              </a:rPr>
              <a:t>”</a:t>
            </a:r>
            <a:br>
              <a:rPr lang="en-US" altLang="ja-JP" sz="2400">
                <a:latin typeface="Garamond" panose="02020404030301010803" pitchFamily="18" charset="0"/>
              </a:rPr>
            </a:br>
            <a:r>
              <a:rPr lang="en-US" altLang="ja-JP" sz="2400">
                <a:latin typeface="Garamond" panose="02020404030301010803" pitchFamily="18" charset="0"/>
              </a:rPr>
              <a:t>--Ask questions: </a:t>
            </a:r>
            <a:r>
              <a:rPr lang="en-US" altLang="en-US" sz="2400">
                <a:latin typeface="Garamond" panose="02020404030301010803" pitchFamily="18" charset="0"/>
              </a:rPr>
              <a:t>“</a:t>
            </a:r>
            <a:r>
              <a:rPr lang="en-US" altLang="ja-JP" sz="2400">
                <a:latin typeface="Garamond" panose="02020404030301010803" pitchFamily="18" charset="0"/>
              </a:rPr>
              <a:t>Can you clarify? Can you elaborate?  Can you explain?</a:t>
            </a:r>
            <a:r>
              <a:rPr lang="en-US" altLang="en-US" sz="2400">
                <a:latin typeface="Garamond" panose="02020404030301010803" pitchFamily="18" charset="0"/>
              </a:rPr>
              <a:t>”</a:t>
            </a:r>
            <a:br>
              <a:rPr lang="en-US" altLang="ja-JP" sz="2400">
                <a:latin typeface="Garamond" panose="02020404030301010803" pitchFamily="18" charset="0"/>
              </a:rPr>
            </a:br>
            <a:r>
              <a:rPr lang="en-US" altLang="ja-JP" sz="2400">
                <a:latin typeface="Garamond" panose="02020404030301010803" pitchFamily="18" charset="0"/>
              </a:rPr>
              <a:t>--Do NOT judge/critique.</a:t>
            </a:r>
            <a:br>
              <a:rPr lang="en-US" altLang="ja-JP" sz="2400">
                <a:latin typeface="Garamond" panose="02020404030301010803" pitchFamily="18" charset="0"/>
              </a:rPr>
            </a:br>
            <a:r>
              <a:rPr lang="en-US" altLang="ja-JP" sz="2400">
                <a:latin typeface="Garamond" panose="02020404030301010803" pitchFamily="18" charset="0"/>
              </a:rPr>
              <a:t>--Others will </a:t>
            </a:r>
            <a:r>
              <a:rPr lang="en-US" altLang="en-US" sz="2400">
                <a:latin typeface="Garamond" panose="02020404030301010803" pitchFamily="18" charset="0"/>
              </a:rPr>
              <a:t>“</a:t>
            </a:r>
            <a:r>
              <a:rPr lang="en-US" altLang="ja-JP" sz="2400">
                <a:latin typeface="Garamond" panose="02020404030301010803" pitchFamily="18" charset="0"/>
              </a:rPr>
              <a:t>academically eavesdrop.</a:t>
            </a:r>
            <a:r>
              <a:rPr lang="en-US" altLang="en-US" sz="2400">
                <a:latin typeface="Garamond" panose="02020404030301010803" pitchFamily="18" charset="0"/>
              </a:rPr>
              <a:t>”</a:t>
            </a:r>
            <a:br>
              <a:rPr lang="en-US" altLang="ja-JP" sz="2400">
                <a:latin typeface="Garamond" panose="02020404030301010803" pitchFamily="18" charset="0"/>
              </a:rPr>
            </a:br>
            <a:r>
              <a:rPr lang="en-US" altLang="ja-JP" sz="2400">
                <a:latin typeface="Garamond" panose="02020404030301010803" pitchFamily="18" charset="0"/>
              </a:rPr>
              <a:t>--Set a goal for the first student, then turn to the next one.</a:t>
            </a:r>
            <a:br>
              <a:rPr lang="en-US" altLang="ja-JP" sz="2400">
                <a:latin typeface="Garamond" panose="02020404030301010803" pitchFamily="18" charset="0"/>
              </a:rPr>
            </a:br>
            <a:endParaRPr lang="en-US" altLang="en-US" sz="2400">
              <a:solidFill>
                <a:srgbClr val="1A1A1A"/>
              </a:solidFill>
              <a:latin typeface="Garamond" panose="020204040303010108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19826D93-30D2-BA40-878A-75BA506697CC}"/>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0FC355A7-F13E-AA47-B842-87C31E94A20D}"/>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756B237D-A95D-D344-95D3-393471470EF1}"/>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2400">
                <a:latin typeface="Garamond" panose="02020404030301010803" pitchFamily="18" charset="0"/>
              </a:rPr>
              <a:t>                         </a:t>
            </a:r>
            <a:br>
              <a:rPr lang="en-US" altLang="en-US" sz="2400">
                <a:latin typeface="Garamond" panose="02020404030301010803" pitchFamily="18" charset="0"/>
              </a:rPr>
            </a:br>
            <a:br>
              <a:rPr lang="en-US" altLang="en-US" sz="2400">
                <a:latin typeface="Garamond" panose="02020404030301010803" pitchFamily="18" charset="0"/>
              </a:rPr>
            </a:br>
            <a:br>
              <a:rPr lang="en-US" altLang="en-US" sz="2400">
                <a:latin typeface="Garamond" panose="02020404030301010803" pitchFamily="18" charset="0"/>
              </a:rPr>
            </a:br>
            <a:r>
              <a:rPr lang="en-US" altLang="en-US" sz="2400">
                <a:latin typeface="Garamond" panose="02020404030301010803" pitchFamily="18" charset="0"/>
              </a:rPr>
              <a:t>                    </a:t>
            </a:r>
            <a:br>
              <a:rPr lang="en-US" altLang="en-US" sz="2400">
                <a:latin typeface="Garamond" panose="02020404030301010803" pitchFamily="18" charset="0"/>
              </a:rPr>
            </a:br>
            <a:r>
              <a:rPr lang="en-US" altLang="en-US" sz="2400">
                <a:latin typeface="Garamond" panose="02020404030301010803" pitchFamily="18" charset="0"/>
              </a:rPr>
              <a:t>			</a:t>
            </a:r>
            <a:r>
              <a:rPr lang="en-US" altLang="en-US" sz="3200">
                <a:latin typeface="Garamond" panose="02020404030301010803" pitchFamily="18" charset="0"/>
              </a:rPr>
              <a:t>3) </a:t>
            </a:r>
            <a:r>
              <a:rPr lang="en-US" altLang="en-US" sz="3200" u="sng">
                <a:latin typeface="Garamond" panose="02020404030301010803" pitchFamily="18" charset="0"/>
              </a:rPr>
              <a:t>Partner Feedback Protocol</a:t>
            </a:r>
            <a:r>
              <a:rPr lang="en-US" altLang="en-US" sz="3200">
                <a:latin typeface="Garamond" panose="02020404030301010803" pitchFamily="18" charset="0"/>
              </a:rPr>
              <a:t>:</a:t>
            </a:r>
            <a:br>
              <a:rPr lang="en-US" altLang="en-US" sz="3200">
                <a:latin typeface="Garamond" panose="02020404030301010803" pitchFamily="18" charset="0"/>
              </a:rPr>
            </a:br>
            <a:br>
              <a:rPr lang="en-US" altLang="en-US" sz="3200">
                <a:latin typeface="Garamond" panose="02020404030301010803" pitchFamily="18" charset="0"/>
              </a:rPr>
            </a:br>
            <a:r>
              <a:rPr lang="en-US" altLang="en-US" sz="2400">
                <a:latin typeface="Garamond" panose="02020404030301010803" pitchFamily="18" charset="0"/>
              </a:rPr>
              <a:t>--ROLL-OUT IS KEY: Model with a student, then let the class practice. Then ask, “What was challenging about doing this?”  Strong students often want to tell the others what to do.</a:t>
            </a:r>
            <a:br>
              <a:rPr lang="en-US" altLang="en-US" sz="2400">
                <a:latin typeface="Garamond" panose="02020404030301010803" pitchFamily="18" charset="0"/>
              </a:rPr>
            </a:br>
            <a:r>
              <a:rPr lang="en-US" altLang="en-US" sz="2400">
                <a:latin typeface="Garamond" panose="02020404030301010803" pitchFamily="18" charset="0"/>
                <a:sym typeface="Wingdings" pitchFamily="2" charset="2"/>
              </a:rPr>
              <a:t></a:t>
            </a:r>
            <a:r>
              <a:rPr lang="en-US" altLang="en-US" sz="2400">
                <a:latin typeface="Garamond" panose="02020404030301010803" pitchFamily="18" charset="0"/>
              </a:rPr>
              <a:t>Clarify: “Can you please clarify …?”</a:t>
            </a:r>
            <a:br>
              <a:rPr lang="en-US" altLang="en-US" sz="2400">
                <a:latin typeface="Garamond" panose="02020404030301010803" pitchFamily="18" charset="0"/>
              </a:rPr>
            </a:br>
            <a:r>
              <a:rPr lang="en-US" altLang="en-US" sz="2400">
                <a:latin typeface="Garamond" panose="02020404030301010803" pitchFamily="18" charset="0"/>
                <a:sym typeface="Wingdings" pitchFamily="2" charset="2"/>
              </a:rPr>
              <a:t></a:t>
            </a:r>
            <a:r>
              <a:rPr lang="en-US" altLang="en-US" sz="2400">
                <a:latin typeface="Garamond" panose="02020404030301010803" pitchFamily="18" charset="0"/>
              </a:rPr>
              <a:t>Elaborate: “Can you please say more about…?”</a:t>
            </a:r>
            <a:br>
              <a:rPr lang="en-US" altLang="en-US" sz="2400">
                <a:latin typeface="Garamond" panose="02020404030301010803" pitchFamily="18" charset="0"/>
              </a:rPr>
            </a:br>
            <a:r>
              <a:rPr lang="en-US" altLang="en-US" sz="2400">
                <a:latin typeface="Garamond" panose="02020404030301010803" pitchFamily="18" charset="0"/>
                <a:sym typeface="Wingdings" pitchFamily="2" charset="2"/>
              </a:rPr>
              <a:t></a:t>
            </a:r>
            <a:r>
              <a:rPr lang="en-US" altLang="en-US" sz="2400">
                <a:latin typeface="Garamond" panose="02020404030301010803" pitchFamily="18" charset="0"/>
              </a:rPr>
              <a:t>Praise: “I like the way you…?”</a:t>
            </a:r>
            <a:br>
              <a:rPr lang="en-US" altLang="ja-JP" sz="2400">
                <a:latin typeface="Garamond" panose="02020404030301010803" pitchFamily="18" charset="0"/>
              </a:rPr>
            </a:br>
            <a:r>
              <a:rPr lang="en-US" altLang="ja-JP" sz="2400">
                <a:latin typeface="Garamond" panose="02020404030301010803" pitchFamily="18" charset="0"/>
              </a:rPr>
              <a:t>--The writer makes marginal notes.  It is not a negotiation.</a:t>
            </a:r>
            <a:br>
              <a:rPr lang="en-US" altLang="ja-JP" sz="2400">
                <a:latin typeface="Garamond" panose="02020404030301010803" pitchFamily="18" charset="0"/>
              </a:rPr>
            </a:br>
            <a:br>
              <a:rPr lang="en-US" altLang="ja-JP" sz="2400">
                <a:latin typeface="Garamond" panose="02020404030301010803" pitchFamily="18" charset="0"/>
              </a:rPr>
            </a:br>
            <a:r>
              <a:rPr lang="en-US" altLang="ja-JP" sz="2400">
                <a:latin typeface="Garamond" panose="02020404030301010803" pitchFamily="18" charset="0"/>
              </a:rPr>
              <a:t>See the handout.</a:t>
            </a:r>
            <a:br>
              <a:rPr lang="en-US" altLang="ja-JP" sz="2400">
                <a:latin typeface="Garamond" panose="02020404030301010803" pitchFamily="18" charset="0"/>
              </a:rPr>
            </a:br>
            <a:br>
              <a:rPr lang="en-US" altLang="ja-JP" sz="2400">
                <a:latin typeface="Garamond" panose="02020404030301010803" pitchFamily="18" charset="0"/>
              </a:rPr>
            </a:br>
            <a:br>
              <a:rPr lang="en-US" altLang="ja-JP" sz="2400">
                <a:latin typeface="Garamond" panose="02020404030301010803" pitchFamily="18" charset="0"/>
              </a:rPr>
            </a:br>
            <a:br>
              <a:rPr lang="en-US" altLang="ja-JP" sz="2400">
                <a:latin typeface="Garamond" panose="02020404030301010803" pitchFamily="18" charset="0"/>
              </a:rPr>
            </a:br>
            <a:br>
              <a:rPr lang="en-US" altLang="ja-JP" sz="2400">
                <a:latin typeface="Garamond" panose="02020404030301010803" pitchFamily="18" charset="0"/>
              </a:rPr>
            </a:br>
            <a:endParaRPr lang="en-US" altLang="en-US" sz="2400">
              <a:solidFill>
                <a:srgbClr val="1A1A1A"/>
              </a:solidFill>
              <a:latin typeface="Garamond" panose="020204040303010108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3EED6E4-828B-0B40-946F-7FD71FEFBA7E}"/>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4D2DFC0E-79D7-174B-9460-DE5F6EA78A98}"/>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C9148B98-8559-8647-919B-17D594D56497}"/>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3600" u="sng">
                <a:latin typeface="Garamond" panose="02020404030301010803" pitchFamily="18" charset="0"/>
              </a:rPr>
              <a:t>#5: Celebrate Success.</a:t>
            </a:r>
            <a:br>
              <a:rPr lang="en-US" altLang="en-US" sz="3600" u="sng">
                <a:latin typeface="Garamond" panose="02020404030301010803" pitchFamily="18" charset="0"/>
              </a:rPr>
            </a:br>
            <a:br>
              <a:rPr lang="en-US" altLang="en-US" sz="3600">
                <a:latin typeface="Garamond" panose="02020404030301010803" pitchFamily="18" charset="0"/>
              </a:rPr>
            </a:br>
            <a:r>
              <a:rPr lang="en-US" altLang="en-US" sz="3600">
                <a:latin typeface="Garamond" panose="02020404030301010803" pitchFamily="18" charset="0"/>
                <a:sym typeface="Wingdings" pitchFamily="2" charset="2"/>
              </a:rPr>
              <a:t></a:t>
            </a:r>
            <a:r>
              <a:rPr lang="en-US" altLang="en-US" sz="3600">
                <a:latin typeface="Garamond" panose="02020404030301010803" pitchFamily="18" charset="0"/>
              </a:rPr>
              <a:t>Use “Show Call”—esp. to praise excellent student work on Exit Tickets from the previous day.</a:t>
            </a:r>
            <a:br>
              <a:rPr lang="en-US" altLang="en-US" sz="3600">
                <a:latin typeface="Garamond" panose="02020404030301010803" pitchFamily="18" charset="0"/>
              </a:rPr>
            </a:br>
            <a:endParaRPr lang="en-US" altLang="en-US" sz="3600">
              <a:solidFill>
                <a:srgbClr val="1A1A1A"/>
              </a:solidFill>
              <a:latin typeface="Garamond" panose="020204040303010108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930CEB3-7731-CA4D-B09E-EB6E0DF6C392}"/>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6B44CE83-3149-DE44-BE62-FFA8521EC00F}"/>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B5458E12-96C1-9A4A-B4F4-6870643B39E1}"/>
              </a:ext>
            </a:extLst>
          </p:cNvPr>
          <p:cNvSpPr>
            <a:spLocks noGrp="1" noChangeArrowheads="1"/>
          </p:cNvSpPr>
          <p:nvPr>
            <p:ph type="ctrTitle"/>
          </p:nvPr>
        </p:nvSpPr>
        <p:spPr>
          <a:xfrm>
            <a:off x="1447800" y="1066800"/>
            <a:ext cx="7467600" cy="1524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defRPr/>
            </a:pPr>
            <a:r>
              <a:rPr lang="en-US" sz="3600" u="sng" dirty="0">
                <a:latin typeface="Garamond"/>
                <a:cs typeface="Garamond"/>
              </a:rPr>
              <a:t>#6: Provide Oral Support.</a:t>
            </a:r>
            <a:br>
              <a:rPr lang="en-US" sz="3600" u="sng" dirty="0">
                <a:latin typeface="Garamond"/>
                <a:cs typeface="Garamond"/>
              </a:rPr>
            </a:br>
            <a:endParaRPr lang="en-US" sz="3600" u="sng" dirty="0">
              <a:solidFill>
                <a:srgbClr val="1A1A1A"/>
              </a:solidFill>
              <a:latin typeface="Garamond"/>
              <a:cs typeface="Garamond"/>
            </a:endParaRPr>
          </a:p>
        </p:txBody>
      </p:sp>
      <p:graphicFrame>
        <p:nvGraphicFramePr>
          <p:cNvPr id="2" name="Table 1">
            <a:extLst>
              <a:ext uri="{FF2B5EF4-FFF2-40B4-BE49-F238E27FC236}">
                <a16:creationId xmlns:a16="http://schemas.microsoft.com/office/drawing/2014/main" id="{374DBCDD-C57C-8C49-97B7-AC3B47FE4D39}"/>
              </a:ext>
            </a:extLst>
          </p:cNvPr>
          <p:cNvGraphicFramePr>
            <a:graphicFrameLocks noGrp="1"/>
          </p:cNvGraphicFramePr>
          <p:nvPr/>
        </p:nvGraphicFramePr>
        <p:xfrm>
          <a:off x="1143000" y="2438400"/>
          <a:ext cx="6096000" cy="2533652"/>
        </p:xfrm>
        <a:graphic>
          <a:graphicData uri="http://schemas.openxmlformats.org/drawingml/2006/table">
            <a:tbl>
              <a:tblPr/>
              <a:tblGrid>
                <a:gridCol w="3048000">
                  <a:extLst>
                    <a:ext uri="{9D8B030D-6E8A-4147-A177-3AD203B41FA5}">
                      <a16:colId xmlns:a16="http://schemas.microsoft.com/office/drawing/2014/main" val="235976681"/>
                    </a:ext>
                  </a:extLst>
                </a:gridCol>
                <a:gridCol w="3048000">
                  <a:extLst>
                    <a:ext uri="{9D8B030D-6E8A-4147-A177-3AD203B41FA5}">
                      <a16:colId xmlns:a16="http://schemas.microsoft.com/office/drawing/2014/main" val="4215630103"/>
                    </a:ext>
                  </a:extLst>
                </a:gridCol>
              </a:tblGrid>
              <a:tr h="633413">
                <a:tc>
                  <a:txBody>
                    <a:bodyPr/>
                    <a:lstStyle>
                      <a:lvl1pPr defTabSz="457200">
                        <a:spcBef>
                          <a:spcPct val="20000"/>
                        </a:spcBef>
                        <a:defRPr sz="2800">
                          <a:solidFill>
                            <a:schemeClr val="tx1"/>
                          </a:solidFill>
                          <a:latin typeface="Trebuchet MS" panose="020B0703020202090204" pitchFamily="34" charset="0"/>
                          <a:ea typeface="Osaka" panose="020B0600000000000000" pitchFamily="34" charset="-128"/>
                        </a:defRPr>
                      </a:lvl1pPr>
                      <a:lvl2pPr marL="742950" indent="-285750" defTabSz="457200">
                        <a:spcBef>
                          <a:spcPct val="20000"/>
                        </a:spcBef>
                        <a:defRPr sz="2400">
                          <a:solidFill>
                            <a:schemeClr val="tx1"/>
                          </a:solidFill>
                          <a:latin typeface="Trebuchet MS" panose="020B0703020202090204" pitchFamily="34" charset="0"/>
                          <a:ea typeface="Osaka" panose="020B0600000000000000" pitchFamily="34" charset="-128"/>
                        </a:defRPr>
                      </a:lvl2pPr>
                      <a:lvl3pPr marL="1143000" indent="-228600" defTabSz="457200">
                        <a:spcBef>
                          <a:spcPct val="20000"/>
                        </a:spcBef>
                        <a:defRPr sz="2000">
                          <a:solidFill>
                            <a:schemeClr val="tx1"/>
                          </a:solidFill>
                          <a:latin typeface="Trebuchet MS" panose="020B0703020202090204" pitchFamily="34" charset="0"/>
                          <a:ea typeface="Osaka" panose="020B0600000000000000" pitchFamily="34" charset="-128"/>
                        </a:defRPr>
                      </a:lvl3pPr>
                      <a:lvl4pPr marL="1600200" indent="-228600" defTabSz="457200">
                        <a:spcBef>
                          <a:spcPct val="20000"/>
                        </a:spcBef>
                        <a:defRPr>
                          <a:solidFill>
                            <a:schemeClr val="tx1"/>
                          </a:solidFill>
                          <a:latin typeface="Trebuchet MS" panose="020B0703020202090204" pitchFamily="34" charset="0"/>
                          <a:ea typeface="Osaka" panose="020B0600000000000000" pitchFamily="34" charset="-128"/>
                        </a:defRPr>
                      </a:lvl4pPr>
                      <a:lvl5pPr marL="2057400" indent="-228600" defTabSz="457200">
                        <a:spcBef>
                          <a:spcPct val="20000"/>
                        </a:spcBef>
                        <a:defRPr>
                          <a:solidFill>
                            <a:schemeClr val="tx1"/>
                          </a:solidFill>
                          <a:latin typeface="Trebuchet MS" panose="020B0703020202090204" pitchFamily="34" charset="0"/>
                          <a:ea typeface="Osaka" panose="020B0600000000000000" pitchFamily="34" charset="-128"/>
                        </a:defRPr>
                      </a:lvl5pPr>
                      <a:lvl6pPr marL="25146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6pPr>
                      <a:lvl7pPr marL="29718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7pPr>
                      <a:lvl8pPr marL="34290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8pPr>
                      <a:lvl9pPr marL="38862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sng" strike="noStrike" cap="none" normalizeH="0" baseline="0">
                          <a:ln>
                            <a:noFill/>
                          </a:ln>
                          <a:solidFill>
                            <a:schemeClr val="tx1"/>
                          </a:solidFill>
                          <a:effectLst/>
                          <a:latin typeface="Trebuchet MS" panose="020B0703020202090204" pitchFamily="34" charset="0"/>
                          <a:ea typeface="Osaka" panose="020B0600000000000000" pitchFamily="34" charset="-128"/>
                        </a:rPr>
                        <a:t>FORMAL</a:t>
                      </a:r>
                    </a:p>
                  </a:txBody>
                  <a:tcPr marT="45731" marB="45731" horzOverflow="overflow">
                    <a:lnL>
                      <a:noFill/>
                    </a:lnL>
                    <a:lnR>
                      <a:noFill/>
                    </a:lnR>
                    <a:lnT>
                      <a:noFill/>
                    </a:lnT>
                    <a:lnB>
                      <a:noFill/>
                    </a:lnB>
                    <a:lnTlToBr>
                      <a:noFill/>
                    </a:lnTlToBr>
                    <a:lnBlToTr>
                      <a:noFill/>
                    </a:lnBlToTr>
                    <a:noFill/>
                  </a:tcPr>
                </a:tc>
                <a:tc>
                  <a:txBody>
                    <a:bodyPr/>
                    <a:lstStyle>
                      <a:lvl1pPr defTabSz="457200">
                        <a:spcBef>
                          <a:spcPct val="20000"/>
                        </a:spcBef>
                        <a:defRPr sz="2800">
                          <a:solidFill>
                            <a:schemeClr val="tx1"/>
                          </a:solidFill>
                          <a:latin typeface="Trebuchet MS" panose="020B0703020202090204" pitchFamily="34" charset="0"/>
                          <a:ea typeface="Osaka" panose="020B0600000000000000" pitchFamily="34" charset="-128"/>
                        </a:defRPr>
                      </a:lvl1pPr>
                      <a:lvl2pPr marL="742950" indent="-285750" defTabSz="457200">
                        <a:spcBef>
                          <a:spcPct val="20000"/>
                        </a:spcBef>
                        <a:defRPr sz="2400">
                          <a:solidFill>
                            <a:schemeClr val="tx1"/>
                          </a:solidFill>
                          <a:latin typeface="Trebuchet MS" panose="020B0703020202090204" pitchFamily="34" charset="0"/>
                          <a:ea typeface="Osaka" panose="020B0600000000000000" pitchFamily="34" charset="-128"/>
                        </a:defRPr>
                      </a:lvl2pPr>
                      <a:lvl3pPr marL="1143000" indent="-228600" defTabSz="457200">
                        <a:spcBef>
                          <a:spcPct val="20000"/>
                        </a:spcBef>
                        <a:defRPr sz="2000">
                          <a:solidFill>
                            <a:schemeClr val="tx1"/>
                          </a:solidFill>
                          <a:latin typeface="Trebuchet MS" panose="020B0703020202090204" pitchFamily="34" charset="0"/>
                          <a:ea typeface="Osaka" panose="020B0600000000000000" pitchFamily="34" charset="-128"/>
                        </a:defRPr>
                      </a:lvl3pPr>
                      <a:lvl4pPr marL="1600200" indent="-228600" defTabSz="457200">
                        <a:spcBef>
                          <a:spcPct val="20000"/>
                        </a:spcBef>
                        <a:defRPr>
                          <a:solidFill>
                            <a:schemeClr val="tx1"/>
                          </a:solidFill>
                          <a:latin typeface="Trebuchet MS" panose="020B0703020202090204" pitchFamily="34" charset="0"/>
                          <a:ea typeface="Osaka" panose="020B0600000000000000" pitchFamily="34" charset="-128"/>
                        </a:defRPr>
                      </a:lvl4pPr>
                      <a:lvl5pPr marL="2057400" indent="-228600" defTabSz="457200">
                        <a:spcBef>
                          <a:spcPct val="20000"/>
                        </a:spcBef>
                        <a:defRPr>
                          <a:solidFill>
                            <a:schemeClr val="tx1"/>
                          </a:solidFill>
                          <a:latin typeface="Trebuchet MS" panose="020B0703020202090204" pitchFamily="34" charset="0"/>
                          <a:ea typeface="Osaka" panose="020B0600000000000000" pitchFamily="34" charset="-128"/>
                        </a:defRPr>
                      </a:lvl5pPr>
                      <a:lvl6pPr marL="25146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6pPr>
                      <a:lvl7pPr marL="29718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7pPr>
                      <a:lvl8pPr marL="34290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8pPr>
                      <a:lvl9pPr marL="38862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sng" strike="noStrike" cap="none" normalizeH="0" baseline="0">
                          <a:ln>
                            <a:noFill/>
                          </a:ln>
                          <a:solidFill>
                            <a:schemeClr val="tx1"/>
                          </a:solidFill>
                          <a:effectLst/>
                          <a:latin typeface="Trebuchet MS" panose="020B0703020202090204" pitchFamily="34" charset="0"/>
                          <a:ea typeface="Osaka" panose="020B0600000000000000" pitchFamily="34" charset="-128"/>
                        </a:rPr>
                        <a:t>INFORMAL</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6364543"/>
                  </a:ext>
                </a:extLst>
              </a:tr>
              <a:tr h="633413">
                <a:tc>
                  <a:txBody>
                    <a:bodyPr/>
                    <a:lstStyle>
                      <a:lvl1pPr defTabSz="457200">
                        <a:spcBef>
                          <a:spcPct val="20000"/>
                        </a:spcBef>
                        <a:defRPr sz="2800">
                          <a:solidFill>
                            <a:schemeClr val="tx1"/>
                          </a:solidFill>
                          <a:latin typeface="Trebuchet MS" panose="020B0703020202090204" pitchFamily="34" charset="0"/>
                          <a:ea typeface="Osaka" panose="020B0600000000000000" pitchFamily="34" charset="-128"/>
                        </a:defRPr>
                      </a:lvl1pPr>
                      <a:lvl2pPr marL="742950" indent="-285750" defTabSz="457200">
                        <a:spcBef>
                          <a:spcPct val="20000"/>
                        </a:spcBef>
                        <a:defRPr sz="2400">
                          <a:solidFill>
                            <a:schemeClr val="tx1"/>
                          </a:solidFill>
                          <a:latin typeface="Trebuchet MS" panose="020B0703020202090204" pitchFamily="34" charset="0"/>
                          <a:ea typeface="Osaka" panose="020B0600000000000000" pitchFamily="34" charset="-128"/>
                        </a:defRPr>
                      </a:lvl2pPr>
                      <a:lvl3pPr marL="1143000" indent="-228600" defTabSz="457200">
                        <a:spcBef>
                          <a:spcPct val="20000"/>
                        </a:spcBef>
                        <a:defRPr sz="2000">
                          <a:solidFill>
                            <a:schemeClr val="tx1"/>
                          </a:solidFill>
                          <a:latin typeface="Trebuchet MS" panose="020B0703020202090204" pitchFamily="34" charset="0"/>
                          <a:ea typeface="Osaka" panose="020B0600000000000000" pitchFamily="34" charset="-128"/>
                        </a:defRPr>
                      </a:lvl3pPr>
                      <a:lvl4pPr marL="1600200" indent="-228600" defTabSz="457200">
                        <a:spcBef>
                          <a:spcPct val="20000"/>
                        </a:spcBef>
                        <a:defRPr>
                          <a:solidFill>
                            <a:schemeClr val="tx1"/>
                          </a:solidFill>
                          <a:latin typeface="Trebuchet MS" panose="020B0703020202090204" pitchFamily="34" charset="0"/>
                          <a:ea typeface="Osaka" panose="020B0600000000000000" pitchFamily="34" charset="-128"/>
                        </a:defRPr>
                      </a:lvl4pPr>
                      <a:lvl5pPr marL="2057400" indent="-228600" defTabSz="457200">
                        <a:spcBef>
                          <a:spcPct val="20000"/>
                        </a:spcBef>
                        <a:defRPr>
                          <a:solidFill>
                            <a:schemeClr val="tx1"/>
                          </a:solidFill>
                          <a:latin typeface="Trebuchet MS" panose="020B0703020202090204" pitchFamily="34" charset="0"/>
                          <a:ea typeface="Osaka" panose="020B0600000000000000" pitchFamily="34" charset="-128"/>
                        </a:defRPr>
                      </a:lvl5pPr>
                      <a:lvl6pPr marL="25146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6pPr>
                      <a:lvl7pPr marL="29718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7pPr>
                      <a:lvl8pPr marL="34290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8pPr>
                      <a:lvl9pPr marL="38862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rebuchet MS" panose="020B0703020202090204" pitchFamily="34" charset="0"/>
                          <a:ea typeface="Osaka" panose="020B0600000000000000" pitchFamily="34" charset="-128"/>
                        </a:rPr>
                        <a:t>I have two dogs.</a:t>
                      </a:r>
                    </a:p>
                  </a:txBody>
                  <a:tcPr marT="45731" marB="45731" horzOverflow="overflow">
                    <a:lnL>
                      <a:noFill/>
                    </a:lnL>
                    <a:lnR>
                      <a:noFill/>
                    </a:lnR>
                    <a:lnT>
                      <a:noFill/>
                    </a:lnT>
                    <a:lnB>
                      <a:noFill/>
                    </a:lnB>
                    <a:lnTlToBr>
                      <a:noFill/>
                    </a:lnTlToBr>
                    <a:lnBlToTr>
                      <a:noFill/>
                    </a:lnBlToTr>
                    <a:noFill/>
                  </a:tcPr>
                </a:tc>
                <a:tc>
                  <a:txBody>
                    <a:bodyPr/>
                    <a:lstStyle>
                      <a:lvl1pPr defTabSz="457200">
                        <a:spcBef>
                          <a:spcPct val="20000"/>
                        </a:spcBef>
                        <a:defRPr sz="2800">
                          <a:solidFill>
                            <a:schemeClr val="tx1"/>
                          </a:solidFill>
                          <a:latin typeface="Trebuchet MS" panose="020B0703020202090204" pitchFamily="34" charset="0"/>
                          <a:ea typeface="Osaka" panose="020B0600000000000000" pitchFamily="34" charset="-128"/>
                        </a:defRPr>
                      </a:lvl1pPr>
                      <a:lvl2pPr marL="742950" indent="-285750" defTabSz="457200">
                        <a:spcBef>
                          <a:spcPct val="20000"/>
                        </a:spcBef>
                        <a:defRPr sz="2400">
                          <a:solidFill>
                            <a:schemeClr val="tx1"/>
                          </a:solidFill>
                          <a:latin typeface="Trebuchet MS" panose="020B0703020202090204" pitchFamily="34" charset="0"/>
                          <a:ea typeface="Osaka" panose="020B0600000000000000" pitchFamily="34" charset="-128"/>
                        </a:defRPr>
                      </a:lvl2pPr>
                      <a:lvl3pPr marL="1143000" indent="-228600" defTabSz="457200">
                        <a:spcBef>
                          <a:spcPct val="20000"/>
                        </a:spcBef>
                        <a:defRPr sz="2000">
                          <a:solidFill>
                            <a:schemeClr val="tx1"/>
                          </a:solidFill>
                          <a:latin typeface="Trebuchet MS" panose="020B0703020202090204" pitchFamily="34" charset="0"/>
                          <a:ea typeface="Osaka" panose="020B0600000000000000" pitchFamily="34" charset="-128"/>
                        </a:defRPr>
                      </a:lvl3pPr>
                      <a:lvl4pPr marL="1600200" indent="-228600" defTabSz="457200">
                        <a:spcBef>
                          <a:spcPct val="20000"/>
                        </a:spcBef>
                        <a:defRPr>
                          <a:solidFill>
                            <a:schemeClr val="tx1"/>
                          </a:solidFill>
                          <a:latin typeface="Trebuchet MS" panose="020B0703020202090204" pitchFamily="34" charset="0"/>
                          <a:ea typeface="Osaka" panose="020B0600000000000000" pitchFamily="34" charset="-128"/>
                        </a:defRPr>
                      </a:lvl4pPr>
                      <a:lvl5pPr marL="2057400" indent="-228600" defTabSz="457200">
                        <a:spcBef>
                          <a:spcPct val="20000"/>
                        </a:spcBef>
                        <a:defRPr>
                          <a:solidFill>
                            <a:schemeClr val="tx1"/>
                          </a:solidFill>
                          <a:latin typeface="Trebuchet MS" panose="020B0703020202090204" pitchFamily="34" charset="0"/>
                          <a:ea typeface="Osaka" panose="020B0600000000000000" pitchFamily="34" charset="-128"/>
                        </a:defRPr>
                      </a:lvl5pPr>
                      <a:lvl6pPr marL="25146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6pPr>
                      <a:lvl7pPr marL="29718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7pPr>
                      <a:lvl8pPr marL="34290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8pPr>
                      <a:lvl9pPr marL="38862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rebuchet MS" panose="020B0703020202090204" pitchFamily="34" charset="0"/>
                          <a:ea typeface="Osaka" panose="020B0600000000000000" pitchFamily="34" charset="-128"/>
                        </a:rPr>
                        <a:t>I have two dog.</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01163770"/>
                  </a:ext>
                </a:extLst>
              </a:tr>
              <a:tr h="633413">
                <a:tc>
                  <a:txBody>
                    <a:bodyPr/>
                    <a:lstStyle>
                      <a:lvl1pPr defTabSz="457200">
                        <a:spcBef>
                          <a:spcPct val="20000"/>
                        </a:spcBef>
                        <a:defRPr sz="2800">
                          <a:solidFill>
                            <a:schemeClr val="tx1"/>
                          </a:solidFill>
                          <a:latin typeface="Trebuchet MS" panose="020B0703020202090204" pitchFamily="34" charset="0"/>
                          <a:ea typeface="Osaka" panose="020B0600000000000000" pitchFamily="34" charset="-128"/>
                        </a:defRPr>
                      </a:lvl1pPr>
                      <a:lvl2pPr marL="742950" indent="-285750" defTabSz="457200">
                        <a:spcBef>
                          <a:spcPct val="20000"/>
                        </a:spcBef>
                        <a:defRPr sz="2400">
                          <a:solidFill>
                            <a:schemeClr val="tx1"/>
                          </a:solidFill>
                          <a:latin typeface="Trebuchet MS" panose="020B0703020202090204" pitchFamily="34" charset="0"/>
                          <a:ea typeface="Osaka" panose="020B0600000000000000" pitchFamily="34" charset="-128"/>
                        </a:defRPr>
                      </a:lvl2pPr>
                      <a:lvl3pPr marL="1143000" indent="-228600" defTabSz="457200">
                        <a:spcBef>
                          <a:spcPct val="20000"/>
                        </a:spcBef>
                        <a:defRPr sz="2000">
                          <a:solidFill>
                            <a:schemeClr val="tx1"/>
                          </a:solidFill>
                          <a:latin typeface="Trebuchet MS" panose="020B0703020202090204" pitchFamily="34" charset="0"/>
                          <a:ea typeface="Osaka" panose="020B0600000000000000" pitchFamily="34" charset="-128"/>
                        </a:defRPr>
                      </a:lvl3pPr>
                      <a:lvl4pPr marL="1600200" indent="-228600" defTabSz="457200">
                        <a:spcBef>
                          <a:spcPct val="20000"/>
                        </a:spcBef>
                        <a:defRPr>
                          <a:solidFill>
                            <a:schemeClr val="tx1"/>
                          </a:solidFill>
                          <a:latin typeface="Trebuchet MS" panose="020B0703020202090204" pitchFamily="34" charset="0"/>
                          <a:ea typeface="Osaka" panose="020B0600000000000000" pitchFamily="34" charset="-128"/>
                        </a:defRPr>
                      </a:lvl4pPr>
                      <a:lvl5pPr marL="2057400" indent="-228600" defTabSz="457200">
                        <a:spcBef>
                          <a:spcPct val="20000"/>
                        </a:spcBef>
                        <a:defRPr>
                          <a:solidFill>
                            <a:schemeClr val="tx1"/>
                          </a:solidFill>
                          <a:latin typeface="Trebuchet MS" panose="020B0703020202090204" pitchFamily="34" charset="0"/>
                          <a:ea typeface="Osaka" panose="020B0600000000000000" pitchFamily="34" charset="-128"/>
                        </a:defRPr>
                      </a:lvl5pPr>
                      <a:lvl6pPr marL="25146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6pPr>
                      <a:lvl7pPr marL="29718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7pPr>
                      <a:lvl8pPr marL="34290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8pPr>
                      <a:lvl9pPr marL="38862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rebuchet MS" panose="020B0703020202090204" pitchFamily="34" charset="0"/>
                          <a:ea typeface="Osaka" panose="020B0600000000000000" pitchFamily="34" charset="-128"/>
                        </a:rPr>
                        <a:t>Taylor likes cats.</a:t>
                      </a:r>
                    </a:p>
                  </a:txBody>
                  <a:tcPr marT="45731" marB="45731" horzOverflow="overflow">
                    <a:lnL>
                      <a:noFill/>
                    </a:lnL>
                    <a:lnR>
                      <a:noFill/>
                    </a:lnR>
                    <a:lnT>
                      <a:noFill/>
                    </a:lnT>
                    <a:lnB>
                      <a:noFill/>
                    </a:lnB>
                    <a:lnTlToBr>
                      <a:noFill/>
                    </a:lnTlToBr>
                    <a:lnBlToTr>
                      <a:noFill/>
                    </a:lnBlToTr>
                    <a:noFill/>
                  </a:tcPr>
                </a:tc>
                <a:tc>
                  <a:txBody>
                    <a:bodyPr/>
                    <a:lstStyle>
                      <a:lvl1pPr defTabSz="457200">
                        <a:spcBef>
                          <a:spcPct val="20000"/>
                        </a:spcBef>
                        <a:defRPr sz="2800">
                          <a:solidFill>
                            <a:schemeClr val="tx1"/>
                          </a:solidFill>
                          <a:latin typeface="Trebuchet MS" panose="020B0703020202090204" pitchFamily="34" charset="0"/>
                          <a:ea typeface="Osaka" panose="020B0600000000000000" pitchFamily="34" charset="-128"/>
                        </a:defRPr>
                      </a:lvl1pPr>
                      <a:lvl2pPr marL="742950" indent="-285750" defTabSz="457200">
                        <a:spcBef>
                          <a:spcPct val="20000"/>
                        </a:spcBef>
                        <a:defRPr sz="2400">
                          <a:solidFill>
                            <a:schemeClr val="tx1"/>
                          </a:solidFill>
                          <a:latin typeface="Trebuchet MS" panose="020B0703020202090204" pitchFamily="34" charset="0"/>
                          <a:ea typeface="Osaka" panose="020B0600000000000000" pitchFamily="34" charset="-128"/>
                        </a:defRPr>
                      </a:lvl2pPr>
                      <a:lvl3pPr marL="1143000" indent="-228600" defTabSz="457200">
                        <a:spcBef>
                          <a:spcPct val="20000"/>
                        </a:spcBef>
                        <a:defRPr sz="2000">
                          <a:solidFill>
                            <a:schemeClr val="tx1"/>
                          </a:solidFill>
                          <a:latin typeface="Trebuchet MS" panose="020B0703020202090204" pitchFamily="34" charset="0"/>
                          <a:ea typeface="Osaka" panose="020B0600000000000000" pitchFamily="34" charset="-128"/>
                        </a:defRPr>
                      </a:lvl3pPr>
                      <a:lvl4pPr marL="1600200" indent="-228600" defTabSz="457200">
                        <a:spcBef>
                          <a:spcPct val="20000"/>
                        </a:spcBef>
                        <a:defRPr>
                          <a:solidFill>
                            <a:schemeClr val="tx1"/>
                          </a:solidFill>
                          <a:latin typeface="Trebuchet MS" panose="020B0703020202090204" pitchFamily="34" charset="0"/>
                          <a:ea typeface="Osaka" panose="020B0600000000000000" pitchFamily="34" charset="-128"/>
                        </a:defRPr>
                      </a:lvl4pPr>
                      <a:lvl5pPr marL="2057400" indent="-228600" defTabSz="457200">
                        <a:spcBef>
                          <a:spcPct val="20000"/>
                        </a:spcBef>
                        <a:defRPr>
                          <a:solidFill>
                            <a:schemeClr val="tx1"/>
                          </a:solidFill>
                          <a:latin typeface="Trebuchet MS" panose="020B0703020202090204" pitchFamily="34" charset="0"/>
                          <a:ea typeface="Osaka" panose="020B0600000000000000" pitchFamily="34" charset="-128"/>
                        </a:defRPr>
                      </a:lvl5pPr>
                      <a:lvl6pPr marL="25146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6pPr>
                      <a:lvl7pPr marL="29718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7pPr>
                      <a:lvl8pPr marL="34290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8pPr>
                      <a:lvl9pPr marL="38862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rebuchet MS" panose="020B0703020202090204" pitchFamily="34" charset="0"/>
                          <a:ea typeface="Osaka" panose="020B0600000000000000" pitchFamily="34" charset="-128"/>
                        </a:rPr>
                        <a:t>Taylor likes cat.</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74759355"/>
                  </a:ext>
                </a:extLst>
              </a:tr>
              <a:tr h="633413">
                <a:tc>
                  <a:txBody>
                    <a:bodyPr/>
                    <a:lstStyle>
                      <a:lvl1pPr defTabSz="457200">
                        <a:spcBef>
                          <a:spcPct val="20000"/>
                        </a:spcBef>
                        <a:defRPr sz="2800">
                          <a:solidFill>
                            <a:schemeClr val="tx1"/>
                          </a:solidFill>
                          <a:latin typeface="Trebuchet MS" panose="020B0703020202090204" pitchFamily="34" charset="0"/>
                          <a:ea typeface="Osaka" panose="020B0600000000000000" pitchFamily="34" charset="-128"/>
                        </a:defRPr>
                      </a:lvl1pPr>
                      <a:lvl2pPr marL="742950" indent="-285750" defTabSz="457200">
                        <a:spcBef>
                          <a:spcPct val="20000"/>
                        </a:spcBef>
                        <a:defRPr sz="2400">
                          <a:solidFill>
                            <a:schemeClr val="tx1"/>
                          </a:solidFill>
                          <a:latin typeface="Trebuchet MS" panose="020B0703020202090204" pitchFamily="34" charset="0"/>
                          <a:ea typeface="Osaka" panose="020B0600000000000000" pitchFamily="34" charset="-128"/>
                        </a:defRPr>
                      </a:lvl2pPr>
                      <a:lvl3pPr marL="1143000" indent="-228600" defTabSz="457200">
                        <a:spcBef>
                          <a:spcPct val="20000"/>
                        </a:spcBef>
                        <a:defRPr sz="2000">
                          <a:solidFill>
                            <a:schemeClr val="tx1"/>
                          </a:solidFill>
                          <a:latin typeface="Trebuchet MS" panose="020B0703020202090204" pitchFamily="34" charset="0"/>
                          <a:ea typeface="Osaka" panose="020B0600000000000000" pitchFamily="34" charset="-128"/>
                        </a:defRPr>
                      </a:lvl3pPr>
                      <a:lvl4pPr marL="1600200" indent="-228600" defTabSz="457200">
                        <a:spcBef>
                          <a:spcPct val="20000"/>
                        </a:spcBef>
                        <a:defRPr>
                          <a:solidFill>
                            <a:schemeClr val="tx1"/>
                          </a:solidFill>
                          <a:latin typeface="Trebuchet MS" panose="020B0703020202090204" pitchFamily="34" charset="0"/>
                          <a:ea typeface="Osaka" panose="020B0600000000000000" pitchFamily="34" charset="-128"/>
                        </a:defRPr>
                      </a:lvl4pPr>
                      <a:lvl5pPr marL="2057400" indent="-228600" defTabSz="457200">
                        <a:spcBef>
                          <a:spcPct val="20000"/>
                        </a:spcBef>
                        <a:defRPr>
                          <a:solidFill>
                            <a:schemeClr val="tx1"/>
                          </a:solidFill>
                          <a:latin typeface="Trebuchet MS" panose="020B0703020202090204" pitchFamily="34" charset="0"/>
                          <a:ea typeface="Osaka" panose="020B0600000000000000" pitchFamily="34" charset="-128"/>
                        </a:defRPr>
                      </a:lvl5pPr>
                      <a:lvl6pPr marL="25146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6pPr>
                      <a:lvl7pPr marL="29718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7pPr>
                      <a:lvl8pPr marL="34290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8pPr>
                      <a:lvl9pPr marL="38862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rebuchet MS" panose="020B0703020202090204" pitchFamily="34" charset="0"/>
                          <a:ea typeface="Osaka" panose="020B0600000000000000" pitchFamily="34" charset="-128"/>
                        </a:rPr>
                        <a:t>All the boys…</a:t>
                      </a:r>
                    </a:p>
                  </a:txBody>
                  <a:tcPr marT="45731" marB="45731" horzOverflow="overflow">
                    <a:lnL>
                      <a:noFill/>
                    </a:lnL>
                    <a:lnR>
                      <a:noFill/>
                    </a:lnR>
                    <a:lnT>
                      <a:noFill/>
                    </a:lnT>
                    <a:lnB>
                      <a:noFill/>
                    </a:lnB>
                    <a:lnTlToBr>
                      <a:noFill/>
                    </a:lnTlToBr>
                    <a:lnBlToTr>
                      <a:noFill/>
                    </a:lnBlToTr>
                    <a:noFill/>
                  </a:tcPr>
                </a:tc>
                <a:tc>
                  <a:txBody>
                    <a:bodyPr/>
                    <a:lstStyle>
                      <a:lvl1pPr defTabSz="457200">
                        <a:spcBef>
                          <a:spcPct val="20000"/>
                        </a:spcBef>
                        <a:defRPr sz="2800">
                          <a:solidFill>
                            <a:schemeClr val="tx1"/>
                          </a:solidFill>
                          <a:latin typeface="Trebuchet MS" panose="020B0703020202090204" pitchFamily="34" charset="0"/>
                          <a:ea typeface="Osaka" panose="020B0600000000000000" pitchFamily="34" charset="-128"/>
                        </a:defRPr>
                      </a:lvl1pPr>
                      <a:lvl2pPr marL="742950" indent="-285750" defTabSz="457200">
                        <a:spcBef>
                          <a:spcPct val="20000"/>
                        </a:spcBef>
                        <a:defRPr sz="2400">
                          <a:solidFill>
                            <a:schemeClr val="tx1"/>
                          </a:solidFill>
                          <a:latin typeface="Trebuchet MS" panose="020B0703020202090204" pitchFamily="34" charset="0"/>
                          <a:ea typeface="Osaka" panose="020B0600000000000000" pitchFamily="34" charset="-128"/>
                        </a:defRPr>
                      </a:lvl2pPr>
                      <a:lvl3pPr marL="1143000" indent="-228600" defTabSz="457200">
                        <a:spcBef>
                          <a:spcPct val="20000"/>
                        </a:spcBef>
                        <a:defRPr sz="2000">
                          <a:solidFill>
                            <a:schemeClr val="tx1"/>
                          </a:solidFill>
                          <a:latin typeface="Trebuchet MS" panose="020B0703020202090204" pitchFamily="34" charset="0"/>
                          <a:ea typeface="Osaka" panose="020B0600000000000000" pitchFamily="34" charset="-128"/>
                        </a:defRPr>
                      </a:lvl3pPr>
                      <a:lvl4pPr marL="1600200" indent="-228600" defTabSz="457200">
                        <a:spcBef>
                          <a:spcPct val="20000"/>
                        </a:spcBef>
                        <a:defRPr>
                          <a:solidFill>
                            <a:schemeClr val="tx1"/>
                          </a:solidFill>
                          <a:latin typeface="Trebuchet MS" panose="020B0703020202090204" pitchFamily="34" charset="0"/>
                          <a:ea typeface="Osaka" panose="020B0600000000000000" pitchFamily="34" charset="-128"/>
                        </a:defRPr>
                      </a:lvl4pPr>
                      <a:lvl5pPr marL="2057400" indent="-228600" defTabSz="457200">
                        <a:spcBef>
                          <a:spcPct val="20000"/>
                        </a:spcBef>
                        <a:defRPr>
                          <a:solidFill>
                            <a:schemeClr val="tx1"/>
                          </a:solidFill>
                          <a:latin typeface="Trebuchet MS" panose="020B0703020202090204" pitchFamily="34" charset="0"/>
                          <a:ea typeface="Osaka" panose="020B0600000000000000" pitchFamily="34" charset="-128"/>
                        </a:defRPr>
                      </a:lvl5pPr>
                      <a:lvl6pPr marL="25146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6pPr>
                      <a:lvl7pPr marL="29718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7pPr>
                      <a:lvl8pPr marL="34290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8pPr>
                      <a:lvl9pPr marL="3886200" indent="-228600" defTabSz="457200" eaLnBrk="0" fontAlgn="base" hangingPunct="0">
                        <a:spcBef>
                          <a:spcPct val="20000"/>
                        </a:spcBef>
                        <a:spcAft>
                          <a:spcPct val="0"/>
                        </a:spcAft>
                        <a:defRPr>
                          <a:solidFill>
                            <a:schemeClr val="tx1"/>
                          </a:solidFill>
                          <a:latin typeface="Trebuchet MS" panose="020B0703020202090204" pitchFamily="34" charset="0"/>
                          <a:ea typeface="Osaka" panose="020B06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rebuchet MS" panose="020B0703020202090204" pitchFamily="34" charset="0"/>
                          <a:ea typeface="Osaka" panose="020B0600000000000000" pitchFamily="34" charset="-128"/>
                        </a:rPr>
                        <a:t>All the boy…</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4863931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0BCD9088-8E5F-2B49-8065-070E38EB4A03}"/>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3864FA74-9552-364B-A7D9-E71339FDE697}"/>
              </a:ext>
            </a:extLst>
          </p:cNvPr>
          <p:cNvSpPr>
            <a:spLocks noGrp="1" noChangeArrowheads="1"/>
          </p:cNvSpPr>
          <p:nvPr>
            <p:ph type="ftr" sz="quarter" idx="11"/>
          </p:nvPr>
        </p:nvSpPr>
        <p:spPr>
          <a:noFill/>
        </p:spPr>
        <p:txBody>
          <a:bodyPr/>
          <a:lstStyle/>
          <a:p>
            <a:pPr>
              <a:defRPr/>
            </a:pPr>
            <a:endParaRPr lang="en-US"/>
          </a:p>
        </p:txBody>
      </p:sp>
      <p:sp>
        <p:nvSpPr>
          <p:cNvPr id="151554" name="Rectangle 2">
            <a:extLst>
              <a:ext uri="{FF2B5EF4-FFF2-40B4-BE49-F238E27FC236}">
                <a16:creationId xmlns:a16="http://schemas.microsoft.com/office/drawing/2014/main" id="{F3930C3F-D2B3-A149-A0B6-98B7451436FB}"/>
              </a:ext>
            </a:extLst>
          </p:cNvPr>
          <p:cNvSpPr>
            <a:spLocks noGrp="1" noChangeArrowheads="1"/>
          </p:cNvSpPr>
          <p:nvPr>
            <p:ph type="ctrTitle"/>
          </p:nvPr>
        </p:nvSpPr>
        <p:spPr>
          <a:xfrm>
            <a:off x="685800" y="1066800"/>
            <a:ext cx="8229600" cy="4038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br>
              <a:rPr lang="en-US" altLang="en-US" sz="2800">
                <a:latin typeface="Garamond" panose="02020404030301010803" pitchFamily="18" charset="0"/>
              </a:rPr>
            </a:br>
            <a:br>
              <a:rPr lang="en-US" altLang="en-US" sz="2800">
                <a:latin typeface="Garamond" panose="02020404030301010803" pitchFamily="18" charset="0"/>
              </a:rPr>
            </a:br>
            <a:r>
              <a:rPr lang="en-US" altLang="en-US" sz="2800">
                <a:latin typeface="Garamond" panose="02020404030301010803" pitchFamily="18" charset="0"/>
              </a:rPr>
              <a:t>		</a:t>
            </a:r>
            <a:r>
              <a:rPr lang="en-US" altLang="en-US" sz="3200" u="sng">
                <a:latin typeface="Garamond" panose="02020404030301010803" pitchFamily="18" charset="0"/>
              </a:rPr>
              <a:t>#7: Model, Model, Model.</a:t>
            </a:r>
            <a:br>
              <a:rPr lang="en-US" altLang="en-US" sz="3200" u="sng">
                <a:latin typeface="Garamond" panose="02020404030301010803" pitchFamily="18" charset="0"/>
              </a:rPr>
            </a:br>
            <a:br>
              <a:rPr lang="en-US" altLang="en-US" sz="2800">
                <a:latin typeface="Garamond" panose="02020404030301010803" pitchFamily="18" charset="0"/>
              </a:rPr>
            </a:br>
            <a:r>
              <a:rPr lang="en-US" altLang="en-US" sz="3200">
                <a:latin typeface="Garamond" panose="02020404030301010803" pitchFamily="18" charset="0"/>
              </a:rPr>
              <a:t>Find a standard you want to teach from the </a:t>
            </a:r>
            <a:r>
              <a:rPr lang="en-US" altLang="en-US" sz="3200" i="1">
                <a:latin typeface="Garamond" panose="02020404030301010803" pitchFamily="18" charset="0"/>
              </a:rPr>
              <a:t>K-12 Selected Language CCS Tracker</a:t>
            </a:r>
            <a:r>
              <a:rPr lang="en-US" altLang="en-US" sz="3200">
                <a:latin typeface="Garamond" panose="02020404030301010803" pitchFamily="18" charset="0"/>
              </a:rPr>
              <a:t>, then review the guidance in the </a:t>
            </a:r>
            <a:r>
              <a:rPr lang="en-US" altLang="en-US" sz="3200" i="1">
                <a:latin typeface="Garamond" panose="02020404030301010803" pitchFamily="18" charset="0"/>
              </a:rPr>
              <a:t>Using Grammar….</a:t>
            </a:r>
            <a:r>
              <a:rPr lang="en-US" altLang="en-US" sz="3200">
                <a:latin typeface="Garamond" panose="02020404030301010803" pitchFamily="18" charset="0"/>
              </a:rPr>
              <a:t>Prepare a pitch to teach one standard with any content you like.  We’re going to practice rolling out the first few minutes of the lesson.</a:t>
            </a:r>
            <a:br>
              <a:rPr lang="en-US" altLang="en-US" sz="3200">
                <a:latin typeface="Garamond" panose="02020404030301010803" pitchFamily="18" charset="0"/>
              </a:rPr>
            </a:br>
            <a:br>
              <a:rPr lang="en-US" altLang="en-US" sz="2800">
                <a:latin typeface="Garamond" panose="02020404030301010803" pitchFamily="18" charset="0"/>
              </a:rPr>
            </a:br>
            <a:br>
              <a:rPr lang="en-US" altLang="en-US" sz="2800">
                <a:latin typeface="Garamond" panose="02020404030301010803" pitchFamily="18" charset="0"/>
              </a:rPr>
            </a:br>
            <a:endParaRPr lang="en-US" altLang="en-US" sz="2800">
              <a:solidFill>
                <a:srgbClr val="1A1A1A"/>
              </a:solidFill>
              <a:latin typeface="Garamond" panose="020204040303010108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AC0C1F42-4B5C-5948-9458-F23E18EB810C}"/>
              </a:ext>
            </a:extLst>
          </p:cNvPr>
          <p:cNvSpPr>
            <a:spLocks noGrp="1" noChangeArrowheads="1"/>
          </p:cNvSpPr>
          <p:nvPr>
            <p:ph type="body" idx="1"/>
          </p:nvPr>
        </p:nvSpPr>
        <p:spPr>
          <a:xfrm>
            <a:off x="685800" y="914400"/>
            <a:ext cx="7239000" cy="5181600"/>
          </a:xfrm>
        </p:spPr>
        <p:txBody>
          <a:bodyPr/>
          <a:lstStyle/>
          <a:p>
            <a:pPr eaLnBrk="1" hangingPunct="1">
              <a:lnSpc>
                <a:spcPct val="90000"/>
              </a:lnSpc>
              <a:buFontTx/>
              <a:buNone/>
            </a:pPr>
            <a:r>
              <a:rPr lang="en-US" altLang="en-US" sz="4800">
                <a:latin typeface="Times New Roman" panose="02020603050405020304" pitchFamily="18" charset="0"/>
              </a:rPr>
              <a:t>          </a:t>
            </a:r>
          </a:p>
          <a:p>
            <a:pPr eaLnBrk="1" hangingPunct="1">
              <a:lnSpc>
                <a:spcPct val="90000"/>
              </a:lnSpc>
              <a:buFontTx/>
              <a:buNone/>
            </a:pPr>
            <a:r>
              <a:rPr lang="en-US" altLang="en-US" sz="3600" b="1">
                <a:latin typeface="Garamond" panose="02020404030301010803" pitchFamily="18" charset="0"/>
              </a:rPr>
              <a:t>How can we help students who are not on grade level?</a:t>
            </a:r>
            <a:br>
              <a:rPr lang="en-US" altLang="en-US" sz="3600" b="1">
                <a:latin typeface="Garamond" panose="02020404030301010803" pitchFamily="18" charset="0"/>
              </a:rPr>
            </a:br>
            <a:endParaRPr lang="en-US" altLang="en-US" sz="2400">
              <a:latin typeface="Garamond" panose="02020404030301010803" pitchFamily="18" charset="0"/>
              <a:ea typeface="ＭＳ Ｐゴシック" panose="020B0600070205080204" pitchFamily="34" charset="-128"/>
            </a:endParaRPr>
          </a:p>
          <a:p>
            <a:pPr>
              <a:buFont typeface="Trebuchet MS" panose="020B0703020202090204" pitchFamily="34" charset="0"/>
              <a:buAutoNum type="arabicPeriod"/>
            </a:pPr>
            <a:r>
              <a:rPr lang="en-US" altLang="en-US" sz="2400" b="1">
                <a:latin typeface="Garamond" panose="02020404030301010803" pitchFamily="18" charset="0"/>
                <a:ea typeface="ＭＳ Ｐゴシック" panose="020B0600070205080204" pitchFamily="34" charset="-128"/>
              </a:rPr>
              <a:t>Figure out where they are.</a:t>
            </a:r>
          </a:p>
          <a:p>
            <a:pPr>
              <a:buFont typeface="Trebuchet MS" panose="020B0703020202090204" pitchFamily="34" charset="0"/>
              <a:buAutoNum type="arabicPeriod"/>
            </a:pPr>
            <a:r>
              <a:rPr lang="en-US" altLang="en-US" sz="2400" b="1">
                <a:latin typeface="Garamond" panose="02020404030301010803" pitchFamily="18" charset="0"/>
                <a:ea typeface="ＭＳ Ｐゴシック" panose="020B0600070205080204" pitchFamily="34" charset="-128"/>
              </a:rPr>
              <a:t>It’s OK—and necessary—to go backwards before you go forwards.</a:t>
            </a:r>
          </a:p>
          <a:p>
            <a:pPr>
              <a:buFont typeface="Trebuchet MS" panose="020B0703020202090204" pitchFamily="34" charset="0"/>
              <a:buAutoNum type="arabicPeriod"/>
            </a:pPr>
            <a:r>
              <a:rPr lang="en-US" altLang="en-US" sz="2400" b="1">
                <a:latin typeface="Garamond" panose="02020404030301010803" pitchFamily="18" charset="0"/>
                <a:ea typeface="ＭＳ Ｐゴシック" panose="020B0600070205080204" pitchFamily="34" charset="-128"/>
              </a:rPr>
              <a:t>Start small.</a:t>
            </a:r>
          </a:p>
          <a:p>
            <a:pPr>
              <a:buFont typeface="Trebuchet MS" panose="020B0703020202090204" pitchFamily="34" charset="0"/>
              <a:buAutoNum type="arabicPeriod"/>
            </a:pPr>
            <a:r>
              <a:rPr lang="en-US" altLang="en-US" sz="2400" b="1">
                <a:latin typeface="Garamond" panose="02020404030301010803" pitchFamily="18" charset="0"/>
                <a:ea typeface="ＭＳ Ｐゴシック" panose="020B0600070205080204" pitchFamily="34" charset="-128"/>
              </a:rPr>
              <a:t>Keep track of progress.</a:t>
            </a:r>
          </a:p>
          <a:p>
            <a:pPr>
              <a:buFont typeface="Trebuchet MS" panose="020B0703020202090204" pitchFamily="34" charset="0"/>
              <a:buAutoNum type="arabicPeriod"/>
            </a:pPr>
            <a:r>
              <a:rPr lang="en-US" altLang="en-US" sz="2400" b="1">
                <a:latin typeface="Garamond" panose="02020404030301010803" pitchFamily="18" charset="0"/>
                <a:ea typeface="ＭＳ Ｐゴシック" panose="020B0600070205080204" pitchFamily="34" charset="-128"/>
              </a:rPr>
              <a:t>Make sure everyone is reading grade-level texts.</a:t>
            </a:r>
          </a:p>
          <a:p>
            <a:pPr eaLnBrk="1" hangingPunct="1">
              <a:lnSpc>
                <a:spcPct val="90000"/>
              </a:lnSpc>
              <a:buFontTx/>
              <a:buNone/>
            </a:pPr>
            <a:endParaRPr lang="en-US" altLang="en-US" sz="3600">
              <a:latin typeface="Garamond" panose="020204040303010108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9BF845D-11BE-2F48-9501-04EAF49C11F6}"/>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94BA51BC-FAA1-744B-A8C9-64FBDE5BD07A}"/>
              </a:ext>
            </a:extLst>
          </p:cNvPr>
          <p:cNvSpPr>
            <a:spLocks noGrp="1" noChangeArrowheads="1"/>
          </p:cNvSpPr>
          <p:nvPr>
            <p:ph type="ftr" sz="quarter" idx="11"/>
          </p:nvPr>
        </p:nvSpPr>
        <p:spPr>
          <a:noFill/>
        </p:spPr>
        <p:txBody>
          <a:bodyPr/>
          <a:lstStyle/>
          <a:p>
            <a:pPr>
              <a:defRPr/>
            </a:pPr>
            <a:endParaRPr lang="en-US"/>
          </a:p>
        </p:txBody>
      </p:sp>
      <p:sp>
        <p:nvSpPr>
          <p:cNvPr id="1026" name="Rectangle 2">
            <a:extLst>
              <a:ext uri="{FF2B5EF4-FFF2-40B4-BE49-F238E27FC236}">
                <a16:creationId xmlns:a16="http://schemas.microsoft.com/office/drawing/2014/main" id="{8C780226-F539-174A-A051-7074A0E493BC}"/>
              </a:ext>
            </a:extLst>
          </p:cNvPr>
          <p:cNvSpPr>
            <a:spLocks noGrp="1" noChangeArrowheads="1"/>
          </p:cNvSpPr>
          <p:nvPr>
            <p:ph type="ctrTitle"/>
          </p:nvPr>
        </p:nvSpPr>
        <p:spPr>
          <a:xfrm>
            <a:off x="685800" y="1828800"/>
            <a:ext cx="7772400" cy="32766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defRPr/>
            </a:pPr>
            <a:r>
              <a:rPr lang="en-US" sz="3600" dirty="0">
                <a:latin typeface="Garamond"/>
                <a:cs typeface="Garamond"/>
              </a:rPr>
              <a:t>	Which other factors</a:t>
            </a:r>
            <a:br>
              <a:rPr lang="en-US" sz="3600" dirty="0">
                <a:latin typeface="Garamond"/>
                <a:cs typeface="Garamond"/>
              </a:rPr>
            </a:br>
            <a:r>
              <a:rPr lang="en-US" sz="3600" dirty="0">
                <a:latin typeface="Garamond"/>
                <a:cs typeface="Garamond"/>
              </a:rPr>
              <a:t>	affect how well we write?</a:t>
            </a:r>
            <a:br>
              <a:rPr lang="en-US" sz="3600" dirty="0">
                <a:latin typeface="Garamond"/>
                <a:cs typeface="Garamond"/>
              </a:rPr>
            </a:br>
            <a:br>
              <a:rPr lang="en-US" sz="3600" dirty="0">
                <a:latin typeface="Garamond"/>
                <a:cs typeface="Garamond"/>
              </a:rPr>
            </a:br>
            <a:r>
              <a:rPr lang="en-US" sz="2800" dirty="0">
                <a:latin typeface="Garamond"/>
                <a:cs typeface="Garamond"/>
              </a:rPr>
              <a:t>--</a:t>
            </a:r>
            <a:r>
              <a:rPr lang="en-US" sz="2800" kern="1200" dirty="0">
                <a:solidFill>
                  <a:schemeClr val="tx1"/>
                </a:solidFill>
                <a:latin typeface="Garamond"/>
                <a:ea typeface="ＭＳ Ｐゴシック" charset="0"/>
                <a:cs typeface="Garamond"/>
              </a:rPr>
              <a:t>The Most Important Writing Standard</a:t>
            </a:r>
            <a:br>
              <a:rPr lang="en-US" sz="2800" kern="1200" dirty="0">
                <a:solidFill>
                  <a:schemeClr val="tx1"/>
                </a:solidFill>
                <a:latin typeface="Garamond"/>
                <a:ea typeface="ＭＳ Ｐゴシック" charset="0"/>
                <a:cs typeface="Garamond"/>
              </a:rPr>
            </a:br>
            <a:r>
              <a:rPr lang="en-US" sz="2800" kern="1200" dirty="0">
                <a:solidFill>
                  <a:schemeClr val="tx1"/>
                </a:solidFill>
                <a:latin typeface="Garamond"/>
                <a:ea typeface="ＭＳ Ｐゴシック" charset="0"/>
                <a:cs typeface="Garamond"/>
              </a:rPr>
              <a:t>--Genre, Audience, and Tone</a:t>
            </a:r>
            <a:br>
              <a:rPr lang="en-US" sz="2800" kern="1200" dirty="0">
                <a:solidFill>
                  <a:schemeClr val="tx1"/>
                </a:solidFill>
                <a:latin typeface="Garamond"/>
                <a:ea typeface="ＭＳ Ｐゴシック" charset="0"/>
                <a:cs typeface="Garamond"/>
              </a:rPr>
            </a:br>
            <a:r>
              <a:rPr lang="en-US" sz="2800" kern="1200" dirty="0">
                <a:solidFill>
                  <a:schemeClr val="tx1"/>
                </a:solidFill>
                <a:latin typeface="Garamond"/>
                <a:ea typeface="ＭＳ Ｐゴシック" charset="0"/>
                <a:cs typeface="Garamond"/>
              </a:rPr>
              <a:t>--Argument vs. Evidence, Steps 1-3</a:t>
            </a:r>
            <a:br>
              <a:rPr lang="en-US" sz="2800" kern="1200" dirty="0">
                <a:solidFill>
                  <a:schemeClr val="tx1"/>
                </a:solidFill>
                <a:latin typeface="Garamond"/>
                <a:ea typeface="ＭＳ Ｐゴシック" charset="0"/>
                <a:cs typeface="Garamond"/>
              </a:rPr>
            </a:br>
            <a:r>
              <a:rPr lang="en-US" sz="2800" kern="1200" dirty="0">
                <a:solidFill>
                  <a:schemeClr val="tx1"/>
                </a:solidFill>
                <a:latin typeface="Garamond"/>
                <a:ea typeface="ＭＳ Ｐゴシック" charset="0"/>
                <a:cs typeface="Garamond"/>
              </a:rPr>
              <a:t>--The Challenge of Concluding</a:t>
            </a:r>
            <a:br>
              <a:rPr lang="en-US" sz="2800" kern="1200" dirty="0">
                <a:solidFill>
                  <a:schemeClr val="tx1"/>
                </a:solidFill>
                <a:latin typeface="Garamond"/>
                <a:ea typeface="ＭＳ Ｐゴシック" charset="0"/>
                <a:cs typeface="Garamond"/>
              </a:rPr>
            </a:br>
            <a:r>
              <a:rPr lang="en-US" sz="2800" kern="1200" dirty="0">
                <a:solidFill>
                  <a:schemeClr val="tx1"/>
                </a:solidFill>
                <a:latin typeface="Garamond"/>
                <a:ea typeface="ＭＳ Ｐゴシック" charset="0"/>
                <a:cs typeface="Garamond"/>
              </a:rPr>
              <a:t>--Combatting Learned Helplessness</a:t>
            </a:r>
            <a:br>
              <a:rPr lang="en-US" sz="2800" kern="1200" dirty="0">
                <a:solidFill>
                  <a:schemeClr val="tx1"/>
                </a:solidFill>
                <a:latin typeface="Garamond"/>
                <a:ea typeface="ＭＳ Ｐゴシック" charset="0"/>
                <a:cs typeface="Garamond"/>
              </a:rPr>
            </a:br>
            <a:br>
              <a:rPr lang="en-US" sz="2400" b="0" u="sng" dirty="0">
                <a:solidFill>
                  <a:srgbClr val="1A1A1A"/>
                </a:solidFill>
                <a:latin typeface="Times New Roman" charset="0"/>
              </a:rPr>
            </a:br>
            <a:endParaRPr lang="en-US" sz="2400" dirty="0">
              <a:solidFill>
                <a:srgbClr val="1A1A1A"/>
              </a:solidFill>
              <a:latin typeface="Times New Roman"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88368C9F-9741-CC42-BDBA-571D2E60CEF4}"/>
              </a:ext>
            </a:extLst>
          </p:cNvPr>
          <p:cNvSpPr>
            <a:spLocks noGrp="1" noChangeArrowheads="1"/>
          </p:cNvSpPr>
          <p:nvPr>
            <p:ph type="body" idx="1"/>
          </p:nvPr>
        </p:nvSpPr>
        <p:spPr>
          <a:xfrm>
            <a:off x="1295400" y="1828800"/>
            <a:ext cx="6324600" cy="3276600"/>
          </a:xfrm>
        </p:spPr>
        <p:txBody>
          <a:bodyPr/>
          <a:lstStyle/>
          <a:p>
            <a:pPr lvl="2" eaLnBrk="1" hangingPunct="1">
              <a:lnSpc>
                <a:spcPct val="90000"/>
              </a:lnSpc>
              <a:buFontTx/>
              <a:buNone/>
              <a:defRPr/>
            </a:pPr>
            <a:r>
              <a:rPr lang="en-US" sz="5400" b="1" dirty="0">
                <a:latin typeface="Garamond" charset="0"/>
              </a:rPr>
              <a:t>Key takeaways?</a:t>
            </a:r>
            <a:endParaRPr lang="en-US" sz="4400" b="1" dirty="0">
              <a:latin typeface="Garamond"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3">
            <a:extLst>
              <a:ext uri="{FF2B5EF4-FFF2-40B4-BE49-F238E27FC236}">
                <a16:creationId xmlns:a16="http://schemas.microsoft.com/office/drawing/2014/main" id="{A09227CE-C920-514A-8DCA-9A0955DEB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277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8095-7810-6742-8DC7-9A8A628B2516}"/>
              </a:ext>
            </a:extLst>
          </p:cNvPr>
          <p:cNvSpPr>
            <a:spLocks noGrp="1"/>
          </p:cNvSpPr>
          <p:nvPr>
            <p:ph type="title"/>
          </p:nvPr>
        </p:nvSpPr>
        <p:spPr>
          <a:xfrm>
            <a:off x="685800" y="609600"/>
            <a:ext cx="7772400" cy="838200"/>
          </a:xfrm>
        </p:spPr>
        <p:txBody>
          <a:bodyPr/>
          <a:lstStyle/>
          <a:p>
            <a:pPr>
              <a:defRPr/>
            </a:pPr>
            <a:r>
              <a:rPr lang="en-US" sz="2400" dirty="0"/>
              <a:t>TLC Blog</a:t>
            </a:r>
          </a:p>
        </p:txBody>
      </p:sp>
      <p:pic>
        <p:nvPicPr>
          <p:cNvPr id="4" name="Content Placeholder 3" descr="Screen Shot 2015-01-02 at 4.09.48 PM.png">
            <a:extLst>
              <a:ext uri="{FF2B5EF4-FFF2-40B4-BE49-F238E27FC236}">
                <a16:creationId xmlns:a16="http://schemas.microsoft.com/office/drawing/2014/main" id="{6E4A7E0C-EE5F-E044-98D8-C18CBE335BF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1747" b="11747"/>
          <a:stretch>
            <a:fillRect/>
          </a:stretch>
        </p:blipFill>
        <p:spPr>
          <a:xfrm>
            <a:off x="685800" y="1371600"/>
            <a:ext cx="7772400" cy="46482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a:extLst>
              <a:ext uri="{FF2B5EF4-FFF2-40B4-BE49-F238E27FC236}">
                <a16:creationId xmlns:a16="http://schemas.microsoft.com/office/drawing/2014/main" id="{53683BA9-055B-CF44-AFC1-250AF468B5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0"/>
            <a:ext cx="4262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89" name="Picture 4" descr="The Literacy Cookbook COVER">
            <a:extLst>
              <a:ext uri="{FF2B5EF4-FFF2-40B4-BE49-F238E27FC236}">
                <a16:creationId xmlns:a16="http://schemas.microsoft.com/office/drawing/2014/main" id="{D267999D-F23F-814E-B08E-D56E71E46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263"/>
            <a:ext cx="5137150"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a:extLst>
              <a:ext uri="{FF2B5EF4-FFF2-40B4-BE49-F238E27FC236}">
                <a16:creationId xmlns:a16="http://schemas.microsoft.com/office/drawing/2014/main" id="{BFF19D32-DAB0-D848-8D56-8CFE0C62A9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170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F97B170-119C-2847-A6D9-FB872DBBD541}"/>
              </a:ext>
            </a:extLst>
          </p:cNvPr>
          <p:cNvSpPr>
            <a:spLocks noGrp="1" noChangeArrowheads="1"/>
          </p:cNvSpPr>
          <p:nvPr>
            <p:ph type="dt" sz="quarter" idx="10"/>
          </p:nvPr>
        </p:nvSpPr>
        <p:spPr>
          <a:noFill/>
        </p:spPr>
        <p:txBody>
          <a:bodyPr/>
          <a:lstStyle/>
          <a:p>
            <a:pPr>
              <a:defRPr/>
            </a:pPr>
            <a:endParaRPr lang="en-US"/>
          </a:p>
        </p:txBody>
      </p:sp>
      <p:sp>
        <p:nvSpPr>
          <p:cNvPr id="4" name="Rectangle 5">
            <a:extLst>
              <a:ext uri="{FF2B5EF4-FFF2-40B4-BE49-F238E27FC236}">
                <a16:creationId xmlns:a16="http://schemas.microsoft.com/office/drawing/2014/main" id="{BDBEC74A-BD63-9D41-ABA2-566F5F956A84}"/>
              </a:ext>
            </a:extLst>
          </p:cNvPr>
          <p:cNvSpPr>
            <a:spLocks noGrp="1" noChangeArrowheads="1"/>
          </p:cNvSpPr>
          <p:nvPr>
            <p:ph type="ftr" sz="quarter" idx="11"/>
          </p:nvPr>
        </p:nvSpPr>
        <p:spPr>
          <a:noFill/>
        </p:spPr>
        <p:txBody>
          <a:bodyPr/>
          <a:lstStyle/>
          <a:p>
            <a:pPr>
              <a:defRPr/>
            </a:pPr>
            <a:endParaRPr lang="en-US"/>
          </a:p>
        </p:txBody>
      </p:sp>
      <p:sp>
        <p:nvSpPr>
          <p:cNvPr id="143362" name="Rectangle 2">
            <a:extLst>
              <a:ext uri="{FF2B5EF4-FFF2-40B4-BE49-F238E27FC236}">
                <a16:creationId xmlns:a16="http://schemas.microsoft.com/office/drawing/2014/main" id="{63BB3B69-7438-FE4C-9F11-2843928C7198}"/>
              </a:ext>
            </a:extLst>
          </p:cNvPr>
          <p:cNvSpPr>
            <a:spLocks noGrp="1" noChangeArrowheads="1"/>
          </p:cNvSpPr>
          <p:nvPr>
            <p:ph type="ctrTitle"/>
          </p:nvPr>
        </p:nvSpPr>
        <p:spPr>
          <a:xfrm>
            <a:off x="685800" y="990600"/>
            <a:ext cx="7772400" cy="5029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l"/>
            <a:r>
              <a:rPr lang="en-US" altLang="en-US" sz="3600" dirty="0">
                <a:latin typeface="Garamond" panose="02020404030301010803" pitchFamily="18" charset="0"/>
              </a:rPr>
              <a:t>		AGENDA:</a:t>
            </a:r>
            <a:br>
              <a:rPr lang="en-US" altLang="en-US" sz="3600" dirty="0">
                <a:latin typeface="Garamond" panose="02020404030301010803" pitchFamily="18" charset="0"/>
              </a:rPr>
            </a:br>
            <a:br>
              <a:rPr lang="en-US" altLang="en-US" sz="3600" dirty="0">
                <a:latin typeface="Garamond" panose="02020404030301010803" pitchFamily="18" charset="0"/>
              </a:rPr>
            </a:br>
            <a:r>
              <a:rPr lang="en-US" altLang="en-US" sz="2400" dirty="0">
                <a:latin typeface="Garamond" panose="02020404030301010803" pitchFamily="18" charset="0"/>
              </a:rPr>
              <a:t>1.   How we teach writing at GOLCS.</a:t>
            </a:r>
            <a:br>
              <a:rPr lang="en-US" altLang="en-US" sz="2400" dirty="0">
                <a:latin typeface="Garamond" panose="02020404030301010803" pitchFamily="18" charset="0"/>
              </a:rPr>
            </a:br>
            <a:r>
              <a:rPr lang="en-US" altLang="en-US" sz="2400" dirty="0">
                <a:latin typeface="Garamond" panose="02020404030301010803" pitchFamily="18" charset="0"/>
              </a:rPr>
              <a:t>2.   What to STOP doing</a:t>
            </a:r>
            <a:br>
              <a:rPr lang="en-US" altLang="en-US" sz="2400" dirty="0">
                <a:latin typeface="Garamond" panose="02020404030301010803" pitchFamily="18" charset="0"/>
              </a:rPr>
            </a:br>
            <a:r>
              <a:rPr lang="en-US" altLang="en-US" sz="2400" dirty="0">
                <a:latin typeface="Garamond" panose="02020404030301010803" pitchFamily="18" charset="0"/>
              </a:rPr>
              <a:t>3.   Seven principles for effective grammar/writing                                instruction</a:t>
            </a:r>
            <a:br>
              <a:rPr lang="en-US" altLang="en-US" sz="2400" dirty="0">
                <a:latin typeface="Garamond" panose="02020404030301010803" pitchFamily="18" charset="0"/>
              </a:rPr>
            </a:br>
            <a:r>
              <a:rPr lang="en-US" altLang="en-US" sz="2400" dirty="0">
                <a:latin typeface="Garamond" panose="02020404030301010803" pitchFamily="18" charset="0"/>
              </a:rPr>
              <a:t>4.   How to help students who are not on grade level</a:t>
            </a:r>
            <a:br>
              <a:rPr lang="en-US" altLang="en-US" sz="2400" dirty="0">
                <a:latin typeface="Garamond" panose="02020404030301010803" pitchFamily="18" charset="0"/>
              </a:rPr>
            </a:br>
            <a:r>
              <a:rPr lang="en-US" altLang="en-US" sz="2400" dirty="0">
                <a:latin typeface="Garamond" panose="02020404030301010803" pitchFamily="18" charset="0"/>
              </a:rPr>
              <a:t>5.   Other factors that affect how well we write</a:t>
            </a:r>
            <a:br>
              <a:rPr lang="en-US" altLang="en-US" sz="2400" dirty="0">
                <a:latin typeface="Garamond" panose="02020404030301010803" pitchFamily="18" charset="0"/>
              </a:rPr>
            </a:br>
            <a:r>
              <a:rPr lang="en-US" altLang="en-US" sz="2400" dirty="0">
                <a:latin typeface="Garamond" panose="02020404030301010803" pitchFamily="18" charset="0"/>
              </a:rPr>
              <a:t>6.   How to meet the Common Core Standards for Language and Writing SYSTEMATICALLY</a:t>
            </a:r>
            <a:br>
              <a:rPr lang="en-US" altLang="en-US" sz="2400" dirty="0">
                <a:latin typeface="Garamond" panose="02020404030301010803" pitchFamily="18" charset="0"/>
              </a:rPr>
            </a:br>
            <a:br>
              <a:rPr lang="en-US" altLang="en-US" sz="2000" dirty="0">
                <a:latin typeface="Garamond" panose="02020404030301010803" pitchFamily="18" charset="0"/>
              </a:rPr>
            </a:br>
            <a:br>
              <a:rPr lang="en-US" altLang="en-US" sz="2000" dirty="0">
                <a:latin typeface="Garamond" panose="02020404030301010803" pitchFamily="18" charset="0"/>
              </a:rPr>
            </a:br>
            <a:endParaRPr lang="en-US" altLang="en-US" sz="2000" dirty="0">
              <a:latin typeface="Garamond" panose="02020404030301010803" pitchFamily="18" charset="0"/>
            </a:endParaRPr>
          </a:p>
        </p:txBody>
      </p:sp>
    </p:spTree>
  </p:cSld>
  <p:clrMapOvr>
    <a:masterClrMapping/>
  </p:clrMapOvr>
</p:sld>
</file>

<file path=ppt/theme/theme1.xml><?xml version="1.0" encoding="utf-8"?>
<a:theme xmlns:a="http://schemas.openxmlformats.org/drawingml/2006/main" name="Drafting">
  <a:themeElements>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Drafting">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rafting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afting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rafting 4">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rafting 5">
        <a:dk1>
          <a:srgbClr val="000000"/>
        </a:dk1>
        <a:lt1>
          <a:srgbClr val="FFFFFF"/>
        </a:lt1>
        <a:dk2>
          <a:srgbClr val="000000"/>
        </a:dk2>
        <a:lt2>
          <a:srgbClr val="3E3E5C"/>
        </a:lt2>
        <a:accent1>
          <a:srgbClr val="60597B"/>
        </a:accent1>
        <a:accent2>
          <a:srgbClr val="6666FF"/>
        </a:accent2>
        <a:accent3>
          <a:srgbClr val="FFFFF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HD:Applications:Applications from eMac:Microsoft Office 2004:Templates:Presentations:Designs:Blank Presentation</Template>
  <TotalTime>1560</TotalTime>
  <Words>2023</Words>
  <Application>Microsoft Macintosh PowerPoint</Application>
  <PresentationFormat>Letter Paper (8.5x11 in)</PresentationFormat>
  <Paragraphs>149</Paragraphs>
  <Slides>37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Garamond</vt:lpstr>
      <vt:lpstr>Times New Roman</vt:lpstr>
      <vt:lpstr>Trebuchet MS</vt:lpstr>
      <vt:lpstr>Drafting</vt:lpstr>
      <vt:lpstr>Blank Presentation</vt:lpstr>
      <vt:lpstr>Using Grammar to Improve Writing</vt:lpstr>
      <vt:lpstr>DO NOW: What is most challenging for you about teaching grammar and writing?</vt:lpstr>
      <vt:lpstr>Why Grammar Matters, No Matter What You Teach… </vt:lpstr>
      <vt:lpstr>PowerPoint Presentation</vt:lpstr>
      <vt:lpstr>TLC Blog</vt:lpstr>
      <vt:lpstr>PowerPoint Presentation</vt:lpstr>
      <vt:lpstr>PowerPoint Presentation</vt:lpstr>
      <vt:lpstr>PowerPoint Presentation</vt:lpstr>
      <vt:lpstr>  AGENDA:  1.   How we teach writing at GOLCS. 2.   What to STOP doing 3.   Seven principles for effective grammar/writing                                instruction 4.   How to help students who are not on grade level 5.   Other factors that affect how well we write 6.   How to meet the Common Core Standards for Language and Writing SYSTEMATICALLY   </vt:lpstr>
      <vt:lpstr>   How We Teach Writing at GOLCS: 1. Quickly SORT and ASSESS Exit Tickets (or recent writing) to determine potential writing/grammar needs.   2. Design a WRITING MINI-LESSON targeting those needs.  Include at least one proficient exemplar and one not-yet-proficient example.  3. Students REVISE: A) independently, B) with Partner Feedback Protocol, or C) through Writing Conferences.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Treat Students Like Detectives. </vt:lpstr>
      <vt:lpstr> #2: Explain Why This Lesson Matters.  See TLC “RPM Objectives” page. See also “Scripting the Pitch” materials  on pp. 19-20 in Using Grammar…</vt:lpstr>
      <vt:lpstr>Rigorous, Purposeful, Measurable Objectives  e.g., SWBAT explain how pronouns work in order to  use them effectively in their writing.</vt:lpstr>
      <vt:lpstr>#3: Ask, “What Do You Like About That Sentence?”  See Argument vs. Evidence “desk paragraph” lesson. </vt:lpstr>
      <vt:lpstr>PowerPoint Presentation</vt:lpstr>
      <vt:lpstr>#4: Give Faster Feedback.  1) Whole-class Mini-lesson 2) Writing Conferences 3) Partner Feedback Protocol </vt:lpstr>
      <vt:lpstr>                         1) Whole-class Mini-lesson: INTRODUCING A GRAMMAR POINT: --Show proficient exemplar vs. equally proficient exemplar stated a different way (e.g., the pronouns example).  Ask students what is different between the two examples. --Explain how the grammar point works and why it is important. --Give students more sentences to apply this point to. --Students write their own sentences/paragraphs using this skill.</vt:lpstr>
      <vt:lpstr>                         1) Whole-class Mini-lesson:  INTRODUCING A GRAMMAR POINT:  PRACTICE: 1. Skim through Using Grammar… and find a grammar point you want to introduce. 2. Create a PPT slide to show students: It must include something that they NEED TO FIGURE OUT.</vt:lpstr>
      <vt:lpstr>                         1) Whole-class Mini-lesson:  REVISION BASED ON COMMON NEED: --Show proficient vs. not-yet-proficient examples.  Ask students what is different and what we would have to DO DIFFERENTLY to make the weaker example strong.  Ask them how they would solve this problem.  If relevant, show them additional possible solutions. --Provide additional examples to improve and invite their input. --Get them to look at their own writing, focusing ONLY on this target skill. </vt:lpstr>
      <vt:lpstr>                         1) Whole-class Mini-lesson:   REVISION BASED ON COMMON NEED:  PRACTICE: 1. Sort the given writing into proficient vs. not-yet-proficient examples.  2. Figure out the most high-leverage grammar/writing  skill to teach.  Look it up in Using Grammar… and make a plan.</vt:lpstr>
      <vt:lpstr>                         2) Writing Conferences: --Establish the focus.  You are not “reading for everything.” --Groups of 3-4 bring their laptops up. --Start with praise, e.g.,  “I like what you are trying to do here.” --Ask questions: “Can you clarify? Can you elaborate?  Can you explain?” --Do NOT judge/critique. --Others will “academically eavesdrop.” --Set a goal for the first student, then turn to the next one. </vt:lpstr>
      <vt:lpstr>                                                    3) Partner Feedback Protocol:  --ROLL-OUT IS KEY: Model with a student, then let the class practice. Then ask, “What was challenging about doing this?”  Strong students often want to tell the others what to do. Clarify: “Can you please clarify …?” Elaborate: “Can you please say more about…?” Praise: “I like the way you…?” --The writer makes marginal notes.  It is not a negotiation.  See the handout.     </vt:lpstr>
      <vt:lpstr>#5: Celebrate Success.  Use “Show Call”—esp. to praise excellent student work on Exit Tickets from the previous day. </vt:lpstr>
      <vt:lpstr>#6: Provide Oral Support. </vt:lpstr>
      <vt:lpstr>    #7: Model, Model, Model.  Find a standard you want to teach from the K-12 Selected Language CCS Tracker, then review the guidance in the Using Grammar….Prepare a pitch to teach one standard with any content you like.  We’re going to practice rolling out the first few minutes of the lesson.   </vt:lpstr>
      <vt:lpstr>PowerPoint Presentation</vt:lpstr>
      <vt:lpstr> Which other factors  affect how well we write?  --The Most Important Writing Standard --Genre, Audience, and Tone --Argument vs. Evidence, Steps 1-3 --The Challenge of Concluding --Combatting Learned Helplessness  </vt:lpstr>
      <vt:lpstr>PowerPoint Presentation</vt:lpstr>
    </vt:vector>
  </TitlesOfParts>
  <Company>Sarah Tantillo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Reading, Writing, and Testing</dc:title>
  <dc:creator>Sarah Tantillo</dc:creator>
  <cp:lastModifiedBy>SarahT.</cp:lastModifiedBy>
  <cp:revision>99</cp:revision>
  <dcterms:created xsi:type="dcterms:W3CDTF">2009-03-15T19:28:18Z</dcterms:created>
  <dcterms:modified xsi:type="dcterms:W3CDTF">2020-06-29T16:32:35Z</dcterms:modified>
</cp:coreProperties>
</file>